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bookmarkIdSeed="3">
  <p:sldMasterIdLst>
    <p:sldMasterId id="2147483658" r:id="rId4"/>
  </p:sldMasterIdLst>
  <p:notesMasterIdLst>
    <p:notesMasterId r:id="rId38"/>
  </p:notesMasterIdLst>
  <p:handoutMasterIdLst>
    <p:handoutMasterId r:id="rId39"/>
  </p:handoutMasterIdLst>
  <p:sldIdLst>
    <p:sldId id="293" r:id="rId5"/>
    <p:sldId id="256" r:id="rId6"/>
    <p:sldId id="290" r:id="rId7"/>
    <p:sldId id="292" r:id="rId8"/>
    <p:sldId id="268" r:id="rId9"/>
    <p:sldId id="279" r:id="rId10"/>
    <p:sldId id="258" r:id="rId11"/>
    <p:sldId id="260" r:id="rId12"/>
    <p:sldId id="261" r:id="rId13"/>
    <p:sldId id="259" r:id="rId14"/>
    <p:sldId id="281" r:id="rId15"/>
    <p:sldId id="269" r:id="rId16"/>
    <p:sldId id="263" r:id="rId17"/>
    <p:sldId id="289" r:id="rId18"/>
    <p:sldId id="294" r:id="rId19"/>
    <p:sldId id="265" r:id="rId20"/>
    <p:sldId id="264" r:id="rId21"/>
    <p:sldId id="291" r:id="rId22"/>
    <p:sldId id="270" r:id="rId23"/>
    <p:sldId id="262" r:id="rId24"/>
    <p:sldId id="280" r:id="rId25"/>
    <p:sldId id="272" r:id="rId26"/>
    <p:sldId id="276" r:id="rId27"/>
    <p:sldId id="267" r:id="rId28"/>
    <p:sldId id="274" r:id="rId29"/>
    <p:sldId id="273" r:id="rId30"/>
    <p:sldId id="286" r:id="rId31"/>
    <p:sldId id="275" r:id="rId32"/>
    <p:sldId id="287" r:id="rId33"/>
    <p:sldId id="285" r:id="rId34"/>
    <p:sldId id="282" r:id="rId35"/>
    <p:sldId id="278" r:id="rId36"/>
    <p:sldId id="288" r:id="rId37"/>
  </p:sldIdLst>
  <p:sldSz cx="9144000" cy="6858000" type="screen4x3"/>
  <p:notesSz cx="6805613" cy="9944100"/>
  <p:defaultTextStyle>
    <a:defPPr>
      <a:defRPr lang="en-US"/>
    </a:defPPr>
    <a:lvl1pPr algn="l" rtl="0" eaLnBrk="0" fontAlgn="base" hangingPunct="0">
      <a:spcBef>
        <a:spcPct val="0"/>
      </a:spcBef>
      <a:spcAft>
        <a:spcPct val="0"/>
      </a:spcAft>
      <a:defRPr sz="2400" kern="1200">
        <a:solidFill>
          <a:schemeClr val="bg1"/>
        </a:solidFill>
        <a:latin typeface="Tahoma" pitchFamily="34" charset="0"/>
        <a:ea typeface="+mn-ea"/>
        <a:cs typeface="+mn-cs"/>
      </a:defRPr>
    </a:lvl1pPr>
    <a:lvl2pPr marL="457200" algn="l" rtl="0" eaLnBrk="0" fontAlgn="base" hangingPunct="0">
      <a:spcBef>
        <a:spcPct val="0"/>
      </a:spcBef>
      <a:spcAft>
        <a:spcPct val="0"/>
      </a:spcAft>
      <a:defRPr sz="2400" kern="1200">
        <a:solidFill>
          <a:schemeClr val="bg1"/>
        </a:solidFill>
        <a:latin typeface="Tahoma" pitchFamily="34" charset="0"/>
        <a:ea typeface="+mn-ea"/>
        <a:cs typeface="+mn-cs"/>
      </a:defRPr>
    </a:lvl2pPr>
    <a:lvl3pPr marL="914400" algn="l" rtl="0" eaLnBrk="0" fontAlgn="base" hangingPunct="0">
      <a:spcBef>
        <a:spcPct val="0"/>
      </a:spcBef>
      <a:spcAft>
        <a:spcPct val="0"/>
      </a:spcAft>
      <a:defRPr sz="2400" kern="1200">
        <a:solidFill>
          <a:schemeClr val="bg1"/>
        </a:solidFill>
        <a:latin typeface="Tahoma" pitchFamily="34" charset="0"/>
        <a:ea typeface="+mn-ea"/>
        <a:cs typeface="+mn-cs"/>
      </a:defRPr>
    </a:lvl3pPr>
    <a:lvl4pPr marL="1371600" algn="l" rtl="0" eaLnBrk="0" fontAlgn="base" hangingPunct="0">
      <a:spcBef>
        <a:spcPct val="0"/>
      </a:spcBef>
      <a:spcAft>
        <a:spcPct val="0"/>
      </a:spcAft>
      <a:defRPr sz="2400" kern="1200">
        <a:solidFill>
          <a:schemeClr val="bg1"/>
        </a:solidFill>
        <a:latin typeface="Tahoma" pitchFamily="34" charset="0"/>
        <a:ea typeface="+mn-ea"/>
        <a:cs typeface="+mn-cs"/>
      </a:defRPr>
    </a:lvl4pPr>
    <a:lvl5pPr marL="1828800" algn="l" rtl="0" eaLnBrk="0" fontAlgn="base" hangingPunct="0">
      <a:spcBef>
        <a:spcPct val="0"/>
      </a:spcBef>
      <a:spcAft>
        <a:spcPct val="0"/>
      </a:spcAft>
      <a:defRPr sz="2400" kern="1200">
        <a:solidFill>
          <a:schemeClr val="bg1"/>
        </a:solidFill>
        <a:latin typeface="Tahoma" pitchFamily="34" charset="0"/>
        <a:ea typeface="+mn-ea"/>
        <a:cs typeface="+mn-cs"/>
      </a:defRPr>
    </a:lvl5pPr>
    <a:lvl6pPr marL="2286000" algn="l" defTabSz="914400" rtl="0" eaLnBrk="1" latinLnBrk="0" hangingPunct="1">
      <a:defRPr sz="2400" kern="1200">
        <a:solidFill>
          <a:schemeClr val="bg1"/>
        </a:solidFill>
        <a:latin typeface="Tahoma" pitchFamily="34" charset="0"/>
        <a:ea typeface="+mn-ea"/>
        <a:cs typeface="+mn-cs"/>
      </a:defRPr>
    </a:lvl6pPr>
    <a:lvl7pPr marL="2743200" algn="l" defTabSz="914400" rtl="0" eaLnBrk="1" latinLnBrk="0" hangingPunct="1">
      <a:defRPr sz="2400" kern="1200">
        <a:solidFill>
          <a:schemeClr val="bg1"/>
        </a:solidFill>
        <a:latin typeface="Tahoma" pitchFamily="34" charset="0"/>
        <a:ea typeface="+mn-ea"/>
        <a:cs typeface="+mn-cs"/>
      </a:defRPr>
    </a:lvl7pPr>
    <a:lvl8pPr marL="3200400" algn="l" defTabSz="914400" rtl="0" eaLnBrk="1" latinLnBrk="0" hangingPunct="1">
      <a:defRPr sz="2400" kern="1200">
        <a:solidFill>
          <a:schemeClr val="bg1"/>
        </a:solidFill>
        <a:latin typeface="Tahoma" pitchFamily="34" charset="0"/>
        <a:ea typeface="+mn-ea"/>
        <a:cs typeface="+mn-cs"/>
      </a:defRPr>
    </a:lvl8pPr>
    <a:lvl9pPr marL="3657600" algn="l" defTabSz="914400" rtl="0" eaLnBrk="1" latinLnBrk="0" hangingPunct="1">
      <a:defRPr sz="2400" kern="1200">
        <a:solidFill>
          <a:schemeClr val="bg1"/>
        </a:solidFill>
        <a:latin typeface="Tahoma"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133" userDrawn="1">
          <p15:clr>
            <a:srgbClr val="A4A3A4"/>
          </p15:clr>
        </p15:guide>
        <p15:guide id="2" pos="2144"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40" autoAdjust="0"/>
    <p:restoredTop sz="94660" autoAdjust="0"/>
  </p:normalViewPr>
  <p:slideViewPr>
    <p:cSldViewPr>
      <p:cViewPr varScale="1">
        <p:scale>
          <a:sx n="79" d="100"/>
          <a:sy n="79" d="100"/>
        </p:scale>
        <p:origin x="96" y="81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p:scale>
          <a:sx n="100" d="100"/>
          <a:sy n="100" d="100"/>
        </p:scale>
        <p:origin x="-666" y="2178"/>
      </p:cViewPr>
      <p:guideLst>
        <p:guide orient="horz" pos="3133"/>
        <p:guide pos="214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818" name="Rectangle 2"/>
          <p:cNvSpPr>
            <a:spLocks noGrp="1" noChangeArrowheads="1"/>
          </p:cNvSpPr>
          <p:nvPr>
            <p:ph type="hdr" sz="quarter"/>
          </p:nvPr>
        </p:nvSpPr>
        <p:spPr bwMode="auto">
          <a:xfrm>
            <a:off x="1" y="1"/>
            <a:ext cx="188417" cy="279403"/>
          </a:xfrm>
          <a:prstGeom prst="rect">
            <a:avLst/>
          </a:prstGeom>
          <a:noFill/>
          <a:ln w="9525">
            <a:noFill/>
            <a:miter lim="800000"/>
            <a:headEnd/>
            <a:tailEnd/>
          </a:ln>
          <a:effectLst/>
        </p:spPr>
        <p:txBody>
          <a:bodyPr vert="horz" wrap="none" lIns="93309" tIns="46655" rIns="93309" bIns="46655" numCol="1" anchor="t" anchorCtr="0" compatLnSpc="1">
            <a:prstTxWarp prst="textNoShape">
              <a:avLst/>
            </a:prstTxWarp>
            <a:spAutoFit/>
          </a:bodyPr>
          <a:lstStyle>
            <a:lvl1pPr>
              <a:defRPr sz="1200" b="1" u="sng">
                <a:solidFill>
                  <a:schemeClr val="tx1"/>
                </a:solidFill>
                <a:latin typeface="Arial" charset="0"/>
              </a:defRPr>
            </a:lvl1pPr>
          </a:lstStyle>
          <a:p>
            <a:endParaRPr lang="en-US"/>
          </a:p>
        </p:txBody>
      </p:sp>
      <p:sp>
        <p:nvSpPr>
          <p:cNvPr id="34819" name="Rectangle 3"/>
          <p:cNvSpPr>
            <a:spLocks noGrp="1" noChangeArrowheads="1"/>
          </p:cNvSpPr>
          <p:nvPr>
            <p:ph type="dt" sz="quarter" idx="1"/>
          </p:nvPr>
        </p:nvSpPr>
        <p:spPr bwMode="auto">
          <a:xfrm>
            <a:off x="6617197" y="1"/>
            <a:ext cx="188417" cy="279403"/>
          </a:xfrm>
          <a:prstGeom prst="rect">
            <a:avLst/>
          </a:prstGeom>
          <a:noFill/>
          <a:ln w="9525">
            <a:noFill/>
            <a:miter lim="800000"/>
            <a:headEnd/>
            <a:tailEnd/>
          </a:ln>
          <a:effectLst/>
        </p:spPr>
        <p:txBody>
          <a:bodyPr vert="horz" wrap="none" lIns="93309" tIns="46655" rIns="93309" bIns="46655" numCol="1" anchor="t" anchorCtr="0" compatLnSpc="1">
            <a:prstTxWarp prst="textNoShape">
              <a:avLst/>
            </a:prstTxWarp>
            <a:spAutoFit/>
          </a:bodyPr>
          <a:lstStyle>
            <a:lvl1pPr algn="r">
              <a:defRPr sz="1200" b="1" u="sng">
                <a:solidFill>
                  <a:schemeClr val="tx1"/>
                </a:solidFill>
                <a:latin typeface="Arial" charset="0"/>
              </a:defRPr>
            </a:lvl1pPr>
          </a:lstStyle>
          <a:p>
            <a:endParaRPr lang="en-US"/>
          </a:p>
        </p:txBody>
      </p:sp>
      <p:sp>
        <p:nvSpPr>
          <p:cNvPr id="34820" name="Rectangle 4"/>
          <p:cNvSpPr>
            <a:spLocks noGrp="1" noChangeArrowheads="1"/>
          </p:cNvSpPr>
          <p:nvPr>
            <p:ph type="ftr" sz="quarter" idx="2"/>
          </p:nvPr>
        </p:nvSpPr>
        <p:spPr bwMode="auto">
          <a:xfrm>
            <a:off x="1" y="9664699"/>
            <a:ext cx="188417" cy="279403"/>
          </a:xfrm>
          <a:prstGeom prst="rect">
            <a:avLst/>
          </a:prstGeom>
          <a:noFill/>
          <a:ln w="9525">
            <a:noFill/>
            <a:miter lim="800000"/>
            <a:headEnd/>
            <a:tailEnd/>
          </a:ln>
          <a:effectLst/>
        </p:spPr>
        <p:txBody>
          <a:bodyPr vert="horz" wrap="none" lIns="93309" tIns="46655" rIns="93309" bIns="46655" numCol="1" anchor="b" anchorCtr="0" compatLnSpc="1">
            <a:prstTxWarp prst="textNoShape">
              <a:avLst/>
            </a:prstTxWarp>
            <a:spAutoFit/>
          </a:bodyPr>
          <a:lstStyle>
            <a:lvl1pPr>
              <a:defRPr sz="1200" b="1" u="sng">
                <a:solidFill>
                  <a:schemeClr val="tx1"/>
                </a:solidFill>
                <a:latin typeface="Arial" charset="0"/>
              </a:defRPr>
            </a:lvl1pPr>
          </a:lstStyle>
          <a:p>
            <a:endParaRPr lang="en-US"/>
          </a:p>
        </p:txBody>
      </p:sp>
      <p:sp>
        <p:nvSpPr>
          <p:cNvPr id="34821" name="Rectangle 5"/>
          <p:cNvSpPr>
            <a:spLocks noGrp="1" noChangeArrowheads="1"/>
          </p:cNvSpPr>
          <p:nvPr>
            <p:ph type="sldNum" sz="quarter" idx="3"/>
          </p:nvPr>
        </p:nvSpPr>
        <p:spPr bwMode="auto">
          <a:xfrm>
            <a:off x="6389547" y="9695991"/>
            <a:ext cx="416067" cy="248110"/>
          </a:xfrm>
          <a:prstGeom prst="rect">
            <a:avLst/>
          </a:prstGeom>
          <a:noFill/>
          <a:ln w="9525">
            <a:noFill/>
            <a:miter lim="800000"/>
            <a:headEnd/>
            <a:tailEnd/>
          </a:ln>
          <a:effectLst/>
        </p:spPr>
        <p:txBody>
          <a:bodyPr vert="horz" wrap="none" lIns="93309" tIns="46655" rIns="93309" bIns="46655" numCol="1" anchor="b" anchorCtr="0" compatLnSpc="1">
            <a:prstTxWarp prst="textNoShape">
              <a:avLst/>
            </a:prstTxWarp>
            <a:spAutoFit/>
          </a:bodyPr>
          <a:lstStyle>
            <a:lvl1pPr algn="r">
              <a:defRPr sz="1000">
                <a:solidFill>
                  <a:schemeClr val="tx1"/>
                </a:solidFill>
                <a:latin typeface="Arial" charset="0"/>
              </a:defRPr>
            </a:lvl1pPr>
          </a:lstStyle>
          <a:p>
            <a:r>
              <a:rPr lang="en-US" dirty="0"/>
              <a:t>I.</a:t>
            </a:r>
            <a:fld id="{9A0F7E21-342F-4EBC-9D2E-E4EB349A1BBF}" type="slidenum">
              <a:rPr lang="en-US"/>
              <a:pPr/>
              <a:t>‹#›</a:t>
            </a:fld>
            <a:endParaRPr lang="en-US" sz="1200" dirty="0"/>
          </a:p>
        </p:txBody>
      </p:sp>
    </p:spTree>
    <p:extLst>
      <p:ext uri="{BB962C8B-B14F-4D97-AF65-F5344CB8AC3E}">
        <p14:creationId xmlns:p14="http://schemas.microsoft.com/office/powerpoint/2010/main" val="63564464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1"/>
            <a:ext cx="2949099" cy="497205"/>
          </a:xfrm>
          <a:prstGeom prst="rect">
            <a:avLst/>
          </a:prstGeom>
          <a:noFill/>
          <a:ln w="9525">
            <a:noFill/>
            <a:miter lim="800000"/>
            <a:headEnd/>
            <a:tailEnd/>
          </a:ln>
          <a:effectLst/>
        </p:spPr>
        <p:txBody>
          <a:bodyPr vert="horz" wrap="square" lIns="93309" tIns="46655" rIns="93309" bIns="46655" numCol="1" anchor="t" anchorCtr="0" compatLnSpc="1">
            <a:prstTxWarp prst="textNoShape">
              <a:avLst/>
            </a:prstTxWarp>
          </a:bodyPr>
          <a:lstStyle>
            <a:lvl1pPr>
              <a:defRPr sz="1200">
                <a:solidFill>
                  <a:schemeClr val="tx1"/>
                </a:solidFill>
                <a:latin typeface="Times New Roman" pitchFamily="18" charset="0"/>
              </a:defRPr>
            </a:lvl1pPr>
          </a:lstStyle>
          <a:p>
            <a:endParaRPr lang="nl-NL"/>
          </a:p>
        </p:txBody>
      </p:sp>
      <p:sp>
        <p:nvSpPr>
          <p:cNvPr id="4099" name="Rectangle 3"/>
          <p:cNvSpPr>
            <a:spLocks noGrp="1" noChangeArrowheads="1"/>
          </p:cNvSpPr>
          <p:nvPr>
            <p:ph type="dt" idx="1"/>
          </p:nvPr>
        </p:nvSpPr>
        <p:spPr bwMode="auto">
          <a:xfrm>
            <a:off x="3856515" y="1"/>
            <a:ext cx="2949099" cy="497205"/>
          </a:xfrm>
          <a:prstGeom prst="rect">
            <a:avLst/>
          </a:prstGeom>
          <a:noFill/>
          <a:ln w="9525">
            <a:noFill/>
            <a:miter lim="800000"/>
            <a:headEnd/>
            <a:tailEnd/>
          </a:ln>
          <a:effectLst/>
        </p:spPr>
        <p:txBody>
          <a:bodyPr vert="horz" wrap="square" lIns="93309" tIns="46655" rIns="93309" bIns="46655" numCol="1" anchor="t" anchorCtr="0" compatLnSpc="1">
            <a:prstTxWarp prst="textNoShape">
              <a:avLst/>
            </a:prstTxWarp>
          </a:bodyPr>
          <a:lstStyle>
            <a:lvl1pPr algn="r">
              <a:defRPr sz="1200">
                <a:solidFill>
                  <a:schemeClr val="tx1"/>
                </a:solidFill>
                <a:latin typeface="Times New Roman" pitchFamily="18" charset="0"/>
              </a:defRPr>
            </a:lvl1pPr>
          </a:lstStyle>
          <a:p>
            <a:endParaRPr lang="nl-NL"/>
          </a:p>
        </p:txBody>
      </p:sp>
      <p:sp>
        <p:nvSpPr>
          <p:cNvPr id="4100" name="Rectangle 4"/>
          <p:cNvSpPr>
            <a:spLocks noGrp="1" noRot="1" noChangeAspect="1" noChangeArrowheads="1" noTextEdit="1"/>
          </p:cNvSpPr>
          <p:nvPr>
            <p:ph type="sldImg" idx="2"/>
          </p:nvPr>
        </p:nvSpPr>
        <p:spPr bwMode="auto">
          <a:xfrm>
            <a:off x="917575" y="746125"/>
            <a:ext cx="4970463" cy="3729038"/>
          </a:xfrm>
          <a:prstGeom prst="rect">
            <a:avLst/>
          </a:prstGeom>
          <a:noFill/>
          <a:ln w="9525">
            <a:solidFill>
              <a:srgbClr val="000000"/>
            </a:solidFill>
            <a:miter lim="800000"/>
            <a:headEnd/>
            <a:tailEnd/>
          </a:ln>
          <a:effectLst/>
        </p:spPr>
      </p:sp>
      <p:sp>
        <p:nvSpPr>
          <p:cNvPr id="4101" name="Rectangle 5"/>
          <p:cNvSpPr>
            <a:spLocks noGrp="1" noChangeArrowheads="1"/>
          </p:cNvSpPr>
          <p:nvPr>
            <p:ph type="body" sz="quarter" idx="3"/>
          </p:nvPr>
        </p:nvSpPr>
        <p:spPr bwMode="auto">
          <a:xfrm>
            <a:off x="907415" y="4723448"/>
            <a:ext cx="4990784" cy="4474845"/>
          </a:xfrm>
          <a:prstGeom prst="rect">
            <a:avLst/>
          </a:prstGeom>
          <a:noFill/>
          <a:ln w="9525">
            <a:noFill/>
            <a:miter lim="800000"/>
            <a:headEnd/>
            <a:tailEnd/>
          </a:ln>
          <a:effectLst/>
        </p:spPr>
        <p:txBody>
          <a:bodyPr vert="horz" wrap="square" lIns="93309" tIns="46655" rIns="93309" bIns="46655" numCol="1" anchor="t" anchorCtr="0" compatLnSpc="1">
            <a:prstTxWarp prst="textNoShape">
              <a:avLst/>
            </a:prstTxWarp>
          </a:bodyPr>
          <a:lstStyle/>
          <a:p>
            <a:pPr lvl="0"/>
            <a:r>
              <a:rPr lang="nl-NL" smtClean="0"/>
              <a:t>Klik om het opmaakprofiel van de modeltekst te bewerken</a:t>
            </a:r>
          </a:p>
          <a:p>
            <a:pPr lvl="1"/>
            <a:r>
              <a:rPr lang="nl-NL" smtClean="0"/>
              <a:t>Tweede niveau</a:t>
            </a:r>
          </a:p>
          <a:p>
            <a:pPr lvl="2"/>
            <a:r>
              <a:rPr lang="nl-NL" smtClean="0"/>
              <a:t>Derde niveau</a:t>
            </a:r>
          </a:p>
          <a:p>
            <a:pPr lvl="3"/>
            <a:r>
              <a:rPr lang="nl-NL" smtClean="0"/>
              <a:t>Vierde niveau</a:t>
            </a:r>
          </a:p>
          <a:p>
            <a:pPr lvl="4"/>
            <a:r>
              <a:rPr lang="nl-NL" smtClean="0"/>
              <a:t>Vijfde niveau</a:t>
            </a:r>
          </a:p>
        </p:txBody>
      </p:sp>
      <p:sp>
        <p:nvSpPr>
          <p:cNvPr id="4102" name="Rectangle 6"/>
          <p:cNvSpPr>
            <a:spLocks noGrp="1" noChangeArrowheads="1"/>
          </p:cNvSpPr>
          <p:nvPr>
            <p:ph type="ftr" sz="quarter" idx="4"/>
          </p:nvPr>
        </p:nvSpPr>
        <p:spPr bwMode="auto">
          <a:xfrm>
            <a:off x="0" y="9446897"/>
            <a:ext cx="2949099" cy="497205"/>
          </a:xfrm>
          <a:prstGeom prst="rect">
            <a:avLst/>
          </a:prstGeom>
          <a:noFill/>
          <a:ln w="9525">
            <a:noFill/>
            <a:miter lim="800000"/>
            <a:headEnd/>
            <a:tailEnd/>
          </a:ln>
          <a:effectLst/>
        </p:spPr>
        <p:txBody>
          <a:bodyPr vert="horz" wrap="square" lIns="93309" tIns="46655" rIns="93309" bIns="46655" numCol="1" anchor="b" anchorCtr="0" compatLnSpc="1">
            <a:prstTxWarp prst="textNoShape">
              <a:avLst/>
            </a:prstTxWarp>
          </a:bodyPr>
          <a:lstStyle>
            <a:lvl1pPr>
              <a:defRPr sz="1200">
                <a:solidFill>
                  <a:schemeClr val="tx1"/>
                </a:solidFill>
                <a:latin typeface="Times New Roman" pitchFamily="18" charset="0"/>
              </a:defRPr>
            </a:lvl1pPr>
          </a:lstStyle>
          <a:p>
            <a:endParaRPr lang="nl-NL"/>
          </a:p>
        </p:txBody>
      </p:sp>
      <p:sp>
        <p:nvSpPr>
          <p:cNvPr id="4103" name="Rectangle 7"/>
          <p:cNvSpPr>
            <a:spLocks noGrp="1" noChangeArrowheads="1"/>
          </p:cNvSpPr>
          <p:nvPr>
            <p:ph type="sldNum" sz="quarter" idx="5"/>
          </p:nvPr>
        </p:nvSpPr>
        <p:spPr bwMode="auto">
          <a:xfrm>
            <a:off x="3856515" y="9446897"/>
            <a:ext cx="2949099" cy="497205"/>
          </a:xfrm>
          <a:prstGeom prst="rect">
            <a:avLst/>
          </a:prstGeom>
          <a:noFill/>
          <a:ln w="9525">
            <a:noFill/>
            <a:miter lim="800000"/>
            <a:headEnd/>
            <a:tailEnd/>
          </a:ln>
          <a:effectLst/>
        </p:spPr>
        <p:txBody>
          <a:bodyPr vert="horz" wrap="square" lIns="93309" tIns="46655" rIns="93309" bIns="46655" numCol="1" anchor="b" anchorCtr="0" compatLnSpc="1">
            <a:prstTxWarp prst="textNoShape">
              <a:avLst/>
            </a:prstTxWarp>
          </a:bodyPr>
          <a:lstStyle>
            <a:lvl1pPr algn="r">
              <a:defRPr sz="1200">
                <a:solidFill>
                  <a:schemeClr val="tx1"/>
                </a:solidFill>
                <a:latin typeface="Times New Roman" pitchFamily="18" charset="0"/>
              </a:defRPr>
            </a:lvl1pPr>
          </a:lstStyle>
          <a:p>
            <a:fld id="{8F18977A-BAA1-4F64-B320-91112DC20A67}" type="slidenum">
              <a:rPr lang="nl-NL"/>
              <a:pPr/>
              <a:t>‹#›</a:t>
            </a:fld>
            <a:endParaRPr lang="nl-NL"/>
          </a:p>
        </p:txBody>
      </p:sp>
    </p:spTree>
    <p:extLst>
      <p:ext uri="{BB962C8B-B14F-4D97-AF65-F5344CB8AC3E}">
        <p14:creationId xmlns:p14="http://schemas.microsoft.com/office/powerpoint/2010/main" val="202759708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TCTI-V2SECP1 Week 1 - </a:t>
            </a:r>
            <a:fld id="{FFDB5B7D-AE4F-492C-8EB6-61BACF05BF0D}"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3" cstate="print"/>
          <a:srcRect/>
          <a:stretch>
            <a:fillRect/>
          </a:stretch>
        </a:blipFill>
        <a:effectLst/>
      </p:bgPr>
    </p:bg>
    <p:spTree>
      <p:nvGrpSpPr>
        <p:cNvPr id="1" name=""/>
        <p:cNvGrpSpPr/>
        <p:nvPr/>
      </p:nvGrpSpPr>
      <p:grpSpPr>
        <a:xfrm>
          <a:off x="0" y="0"/>
          <a:ext cx="0" cy="0"/>
          <a:chOff x="0" y="0"/>
          <a:chExt cx="0" cy="0"/>
        </a:xfrm>
      </p:grpSpPr>
      <p:sp>
        <p:nvSpPr>
          <p:cNvPr id="150530" name="Rectangle 2"/>
          <p:cNvSpPr>
            <a:spLocks noGrp="1" noChangeArrowheads="1"/>
          </p:cNvSpPr>
          <p:nvPr>
            <p:ph type="title"/>
          </p:nvPr>
        </p:nvSpPr>
        <p:spPr bwMode="auto">
          <a:xfrm>
            <a:off x="1352550" y="414338"/>
            <a:ext cx="6172200" cy="519112"/>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spAutoFit/>
          </a:bodyPr>
          <a:lstStyle/>
          <a:p>
            <a:pPr lvl="0"/>
            <a:r>
              <a:rPr lang="en-US" smtClean="0"/>
              <a:t>Klik om opmaakprofiel te bewerken</a:t>
            </a:r>
          </a:p>
        </p:txBody>
      </p:sp>
      <p:sp>
        <p:nvSpPr>
          <p:cNvPr id="150531" name="Rectangle 3"/>
          <p:cNvSpPr>
            <a:spLocks noGrp="1" noChangeAspect="1" noChangeArrowheads="1"/>
          </p:cNvSpPr>
          <p:nvPr>
            <p:ph type="body" idx="1"/>
          </p:nvPr>
        </p:nvSpPr>
        <p:spPr bwMode="auto">
          <a:xfrm>
            <a:off x="762000" y="1600200"/>
            <a:ext cx="7881938" cy="26273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a:r>
              <a:rPr lang="en-US" smtClean="0"/>
              <a:t>Klik om de opmaakprofielen van de modeltekst te bewerken</a:t>
            </a:r>
          </a:p>
          <a:p>
            <a:pPr lvl="1"/>
            <a:r>
              <a:rPr lang="en-US" smtClean="0"/>
              <a:t>Tweede niveau</a:t>
            </a:r>
          </a:p>
          <a:p>
            <a:pPr lvl="2"/>
            <a:r>
              <a:rPr lang="en-US" smtClean="0"/>
              <a:t>Derde niveau</a:t>
            </a:r>
          </a:p>
          <a:p>
            <a:pPr lvl="3"/>
            <a:r>
              <a:rPr lang="en-US" smtClean="0"/>
              <a:t>Vierde niveau</a:t>
            </a:r>
          </a:p>
          <a:p>
            <a:pPr lvl="4"/>
            <a:r>
              <a:rPr lang="en-US" smtClean="0"/>
              <a:t>Vijfde niveau</a:t>
            </a:r>
          </a:p>
        </p:txBody>
      </p:sp>
      <p:sp>
        <p:nvSpPr>
          <p:cNvPr id="150533" name="Rectangle 5"/>
          <p:cNvSpPr>
            <a:spLocks noGrp="1" noChangeArrowheads="1"/>
          </p:cNvSpPr>
          <p:nvPr>
            <p:ph type="sldNum" sz="quarter" idx="4"/>
          </p:nvPr>
        </p:nvSpPr>
        <p:spPr bwMode="auto">
          <a:xfrm>
            <a:off x="7239032" y="6400824"/>
            <a:ext cx="1905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bodyPr>
          <a:lstStyle>
            <a:lvl1pPr algn="r" eaLnBrk="1" hangingPunct="1">
              <a:defRPr sz="1000">
                <a:solidFill>
                  <a:schemeClr val="accent1"/>
                </a:solidFill>
                <a:latin typeface="+mn-lt"/>
              </a:defRPr>
            </a:lvl1pPr>
          </a:lstStyle>
          <a:p>
            <a:r>
              <a:rPr lang="en-US" dirty="0" smtClean="0"/>
              <a:t>TCTI-V2SECP1 Week 1 - </a:t>
            </a:r>
            <a:fld id="{FFDB5B7D-AE4F-492C-8EB6-61BACF05BF0D}"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59" r:id="rId1"/>
  </p:sldLayoutIdLst>
  <p:hf hdr="0" dt="0"/>
  <p:txStyles>
    <p:titleStyle>
      <a:lvl1pPr algn="l" rtl="0" fontAlgn="base">
        <a:spcBef>
          <a:spcPct val="0"/>
        </a:spcBef>
        <a:spcAft>
          <a:spcPct val="0"/>
        </a:spcAft>
        <a:defRPr sz="2800" b="1">
          <a:solidFill>
            <a:srgbClr val="000000"/>
          </a:solidFill>
          <a:latin typeface="+mj-lt"/>
          <a:ea typeface="+mj-ea"/>
          <a:cs typeface="+mj-cs"/>
        </a:defRPr>
      </a:lvl1pPr>
      <a:lvl2pPr algn="l" rtl="0" fontAlgn="base">
        <a:spcBef>
          <a:spcPct val="0"/>
        </a:spcBef>
        <a:spcAft>
          <a:spcPct val="0"/>
        </a:spcAft>
        <a:defRPr sz="2800" b="1">
          <a:solidFill>
            <a:srgbClr val="000000"/>
          </a:solidFill>
          <a:latin typeface="Arial" charset="0"/>
        </a:defRPr>
      </a:lvl2pPr>
      <a:lvl3pPr algn="l" rtl="0" fontAlgn="base">
        <a:spcBef>
          <a:spcPct val="0"/>
        </a:spcBef>
        <a:spcAft>
          <a:spcPct val="0"/>
        </a:spcAft>
        <a:defRPr sz="2800" b="1">
          <a:solidFill>
            <a:srgbClr val="000000"/>
          </a:solidFill>
          <a:latin typeface="Arial" charset="0"/>
        </a:defRPr>
      </a:lvl3pPr>
      <a:lvl4pPr algn="l" rtl="0" fontAlgn="base">
        <a:spcBef>
          <a:spcPct val="0"/>
        </a:spcBef>
        <a:spcAft>
          <a:spcPct val="0"/>
        </a:spcAft>
        <a:defRPr sz="2800" b="1">
          <a:solidFill>
            <a:srgbClr val="000000"/>
          </a:solidFill>
          <a:latin typeface="Arial" charset="0"/>
        </a:defRPr>
      </a:lvl4pPr>
      <a:lvl5pPr algn="l" rtl="0" fontAlgn="base">
        <a:spcBef>
          <a:spcPct val="0"/>
        </a:spcBef>
        <a:spcAft>
          <a:spcPct val="0"/>
        </a:spcAft>
        <a:defRPr sz="2800" b="1">
          <a:solidFill>
            <a:srgbClr val="000000"/>
          </a:solidFill>
          <a:latin typeface="Arial" charset="0"/>
        </a:defRPr>
      </a:lvl5pPr>
      <a:lvl6pPr marL="457200" algn="l" rtl="0" fontAlgn="base">
        <a:spcBef>
          <a:spcPct val="0"/>
        </a:spcBef>
        <a:spcAft>
          <a:spcPct val="0"/>
        </a:spcAft>
        <a:defRPr sz="2800" b="1">
          <a:solidFill>
            <a:srgbClr val="000000"/>
          </a:solidFill>
          <a:latin typeface="Arial" charset="0"/>
        </a:defRPr>
      </a:lvl6pPr>
      <a:lvl7pPr marL="914400" algn="l" rtl="0" fontAlgn="base">
        <a:spcBef>
          <a:spcPct val="0"/>
        </a:spcBef>
        <a:spcAft>
          <a:spcPct val="0"/>
        </a:spcAft>
        <a:defRPr sz="2800" b="1">
          <a:solidFill>
            <a:srgbClr val="000000"/>
          </a:solidFill>
          <a:latin typeface="Arial" charset="0"/>
        </a:defRPr>
      </a:lvl7pPr>
      <a:lvl8pPr marL="1371600" algn="l" rtl="0" fontAlgn="base">
        <a:spcBef>
          <a:spcPct val="0"/>
        </a:spcBef>
        <a:spcAft>
          <a:spcPct val="0"/>
        </a:spcAft>
        <a:defRPr sz="2800" b="1">
          <a:solidFill>
            <a:srgbClr val="000000"/>
          </a:solidFill>
          <a:latin typeface="Arial" charset="0"/>
        </a:defRPr>
      </a:lvl8pPr>
      <a:lvl9pPr marL="1828800" algn="l" rtl="0" fontAlgn="base">
        <a:spcBef>
          <a:spcPct val="0"/>
        </a:spcBef>
        <a:spcAft>
          <a:spcPct val="0"/>
        </a:spcAft>
        <a:defRPr sz="2800" b="1">
          <a:solidFill>
            <a:srgbClr val="000000"/>
          </a:solidFill>
          <a:latin typeface="Arial" charset="0"/>
        </a:defRPr>
      </a:lvl9pPr>
    </p:titleStyle>
    <p:bodyStyle>
      <a:lvl1pPr marL="342900" indent="-342900" algn="l" rtl="0" fontAlgn="base">
        <a:spcBef>
          <a:spcPct val="20000"/>
        </a:spcBef>
        <a:spcAft>
          <a:spcPct val="0"/>
        </a:spcAft>
        <a:buClr>
          <a:schemeClr val="accent1"/>
        </a:buClr>
        <a:buSzPct val="60000"/>
        <a:buFont typeface="Zapf Dingbats" charset="2"/>
        <a:buChar char="n"/>
        <a:defRPr sz="2800">
          <a:solidFill>
            <a:srgbClr val="000000"/>
          </a:solidFill>
          <a:latin typeface="+mn-lt"/>
          <a:ea typeface="+mn-ea"/>
          <a:cs typeface="+mn-cs"/>
        </a:defRPr>
      </a:lvl1pPr>
      <a:lvl2pPr marL="819150" indent="-285750" algn="l" rtl="0" fontAlgn="base">
        <a:spcBef>
          <a:spcPct val="20000"/>
        </a:spcBef>
        <a:spcAft>
          <a:spcPct val="0"/>
        </a:spcAft>
        <a:buClr>
          <a:schemeClr val="accent1"/>
        </a:buClr>
        <a:buSzPct val="60000"/>
        <a:buFont typeface="Zapf Dingbats" charset="2"/>
        <a:buChar char="n"/>
        <a:defRPr sz="2600">
          <a:solidFill>
            <a:srgbClr val="000000"/>
          </a:solidFill>
          <a:latin typeface="+mn-lt"/>
        </a:defRPr>
      </a:lvl2pPr>
      <a:lvl3pPr marL="1143000" indent="-228600" algn="l" rtl="0" fontAlgn="base">
        <a:spcBef>
          <a:spcPct val="20000"/>
        </a:spcBef>
        <a:spcAft>
          <a:spcPct val="0"/>
        </a:spcAft>
        <a:buClr>
          <a:schemeClr val="accent1"/>
        </a:buClr>
        <a:buSzPct val="60000"/>
        <a:buFont typeface="Zapf Dingbats" charset="2"/>
        <a:buChar char="n"/>
        <a:defRPr sz="2400">
          <a:solidFill>
            <a:srgbClr val="000000"/>
          </a:solidFill>
          <a:latin typeface="+mn-lt"/>
        </a:defRPr>
      </a:lvl3pPr>
      <a:lvl4pPr marL="1562100" indent="-228600" algn="l" rtl="0" fontAlgn="base">
        <a:spcBef>
          <a:spcPct val="20000"/>
        </a:spcBef>
        <a:spcAft>
          <a:spcPct val="0"/>
        </a:spcAft>
        <a:buClr>
          <a:schemeClr val="accent1"/>
        </a:buClr>
        <a:buSzPct val="60000"/>
        <a:buFont typeface="Zapf Dingbats" charset="2"/>
        <a:buChar char="n"/>
        <a:defRPr sz="2200">
          <a:solidFill>
            <a:srgbClr val="000000"/>
          </a:solidFill>
          <a:latin typeface="+mn-lt"/>
        </a:defRPr>
      </a:lvl4pPr>
      <a:lvl5pPr marL="1981200" indent="-228600" algn="l" rtl="0" fontAlgn="base">
        <a:spcBef>
          <a:spcPct val="20000"/>
        </a:spcBef>
        <a:spcAft>
          <a:spcPct val="0"/>
        </a:spcAft>
        <a:buClr>
          <a:schemeClr val="accent1"/>
        </a:buClr>
        <a:buSzPct val="60000"/>
        <a:buFont typeface="Zapf Dingbats" charset="2"/>
        <a:buChar char="n"/>
        <a:defRPr sz="2000">
          <a:solidFill>
            <a:srgbClr val="000000"/>
          </a:solidFill>
          <a:latin typeface="+mn-lt"/>
        </a:defRPr>
      </a:lvl5pPr>
      <a:lvl6pPr marL="2438400" indent="-228600" algn="l" rtl="0" fontAlgn="base">
        <a:spcBef>
          <a:spcPct val="20000"/>
        </a:spcBef>
        <a:spcAft>
          <a:spcPct val="0"/>
        </a:spcAft>
        <a:buClr>
          <a:schemeClr val="accent1"/>
        </a:buClr>
        <a:buSzPct val="60000"/>
        <a:buFont typeface="Zapf Dingbats" charset="2"/>
        <a:buChar char="n"/>
        <a:defRPr sz="2000">
          <a:solidFill>
            <a:srgbClr val="000000"/>
          </a:solidFill>
          <a:latin typeface="+mn-lt"/>
        </a:defRPr>
      </a:lvl6pPr>
      <a:lvl7pPr marL="2895600" indent="-228600" algn="l" rtl="0" fontAlgn="base">
        <a:spcBef>
          <a:spcPct val="20000"/>
        </a:spcBef>
        <a:spcAft>
          <a:spcPct val="0"/>
        </a:spcAft>
        <a:buClr>
          <a:schemeClr val="accent1"/>
        </a:buClr>
        <a:buSzPct val="60000"/>
        <a:buFont typeface="Zapf Dingbats" charset="2"/>
        <a:buChar char="n"/>
        <a:defRPr sz="2000">
          <a:solidFill>
            <a:srgbClr val="000000"/>
          </a:solidFill>
          <a:latin typeface="+mn-lt"/>
        </a:defRPr>
      </a:lvl7pPr>
      <a:lvl8pPr marL="3352800" indent="-228600" algn="l" rtl="0" fontAlgn="base">
        <a:spcBef>
          <a:spcPct val="20000"/>
        </a:spcBef>
        <a:spcAft>
          <a:spcPct val="0"/>
        </a:spcAft>
        <a:buClr>
          <a:schemeClr val="accent1"/>
        </a:buClr>
        <a:buSzPct val="60000"/>
        <a:buFont typeface="Zapf Dingbats" charset="2"/>
        <a:buChar char="n"/>
        <a:defRPr sz="2000">
          <a:solidFill>
            <a:srgbClr val="000000"/>
          </a:solidFill>
          <a:latin typeface="+mn-lt"/>
        </a:defRPr>
      </a:lvl8pPr>
      <a:lvl9pPr marL="3810000" indent="-228600" algn="l" rtl="0" fontAlgn="base">
        <a:spcBef>
          <a:spcPct val="20000"/>
        </a:spcBef>
        <a:spcAft>
          <a:spcPct val="0"/>
        </a:spcAft>
        <a:buClr>
          <a:schemeClr val="accent1"/>
        </a:buClr>
        <a:buSzPct val="60000"/>
        <a:buFont typeface="Zapf Dingbats" charset="2"/>
        <a:buChar char="n"/>
        <a:defRPr sz="2000">
          <a:solidFill>
            <a:srgbClr val="000000"/>
          </a:solidFill>
          <a:latin typeface="+mn-lt"/>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15.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27.png"/><Relationship Id="rId18" Type="http://schemas.openxmlformats.org/officeDocument/2006/relationships/image" Target="../media/image32.pn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png"/><Relationship Id="rId17" Type="http://schemas.openxmlformats.org/officeDocument/2006/relationships/image" Target="../media/image31.png"/><Relationship Id="rId2" Type="http://schemas.openxmlformats.org/officeDocument/2006/relationships/image" Target="../media/image16.png"/><Relationship Id="rId16" Type="http://schemas.openxmlformats.org/officeDocument/2006/relationships/image" Target="../media/image30.png"/><Relationship Id="rId1" Type="http://schemas.openxmlformats.org/officeDocument/2006/relationships/slideLayout" Target="../slideLayouts/slideLayout1.xml"/><Relationship Id="rId6" Type="http://schemas.openxmlformats.org/officeDocument/2006/relationships/image" Target="../media/image20.png"/><Relationship Id="rId11" Type="http://schemas.openxmlformats.org/officeDocument/2006/relationships/image" Target="../media/image25.png"/><Relationship Id="rId5" Type="http://schemas.openxmlformats.org/officeDocument/2006/relationships/image" Target="../media/image19.png"/><Relationship Id="rId15" Type="http://schemas.openxmlformats.org/officeDocument/2006/relationships/image" Target="../media/image29.png"/><Relationship Id="rId10" Type="http://schemas.openxmlformats.org/officeDocument/2006/relationships/image" Target="../media/image24.png"/><Relationship Id="rId19" Type="http://schemas.openxmlformats.org/officeDocument/2006/relationships/image" Target="../media/image33.png"/><Relationship Id="rId4" Type="http://schemas.openxmlformats.org/officeDocument/2006/relationships/image" Target="../media/image18.png"/><Relationship Id="rId9" Type="http://schemas.openxmlformats.org/officeDocument/2006/relationships/image" Target="../media/image23.png"/><Relationship Id="rId14" Type="http://schemas.openxmlformats.org/officeDocument/2006/relationships/image" Target="../media/image2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smtClean="0"/>
              <a:t>V1IPASS </a:t>
            </a:r>
            <a:r>
              <a:rPr lang="en-US" dirty="0" err="1" smtClean="0"/>
              <a:t>voor</a:t>
            </a:r>
            <a:r>
              <a:rPr lang="en-US" dirty="0" smtClean="0"/>
              <a:t> TI</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1</a:t>
            </a:fld>
            <a:endParaRPr lang="en-US" dirty="0"/>
          </a:p>
        </p:txBody>
      </p:sp>
      <p:sp>
        <p:nvSpPr>
          <p:cNvPr id="5" name="Subtitle 2"/>
          <p:cNvSpPr txBox="1">
            <a:spLocks/>
          </p:cNvSpPr>
          <p:nvPr/>
        </p:nvSpPr>
        <p:spPr bwMode="auto">
          <a:xfrm>
            <a:off x="1259632" y="4716227"/>
            <a:ext cx="2592288" cy="40011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en-US" sz="2000" b="1" kern="0" dirty="0" smtClean="0">
                <a:solidFill>
                  <a:srgbClr val="000000"/>
                </a:solidFill>
              </a:rPr>
              <a:t>Wouter van Ooijen</a:t>
            </a:r>
            <a:endParaRPr lang="nl-NL" sz="2000" b="1" kern="0" dirty="0" smtClean="0">
              <a:solidFill>
                <a:srgbClr val="000000"/>
              </a:solidFill>
            </a:endParaRPr>
          </a:p>
        </p:txBody>
      </p:sp>
      <p:sp>
        <p:nvSpPr>
          <p:cNvPr id="7" name="Subtitle 2"/>
          <p:cNvSpPr txBox="1">
            <a:spLocks/>
          </p:cNvSpPr>
          <p:nvPr/>
        </p:nvSpPr>
        <p:spPr bwMode="auto">
          <a:xfrm>
            <a:off x="5148064" y="4725144"/>
            <a:ext cx="3528392" cy="40011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en-US" sz="2000" b="1" kern="0" dirty="0" smtClean="0">
                <a:solidFill>
                  <a:srgbClr val="000000"/>
                </a:solidFill>
              </a:rPr>
              <a:t>Marius </a:t>
            </a:r>
            <a:r>
              <a:rPr lang="en-US" sz="2000" b="1" kern="0" dirty="0" err="1" smtClean="0">
                <a:solidFill>
                  <a:srgbClr val="000000"/>
                </a:solidFill>
              </a:rPr>
              <a:t>Versteegen</a:t>
            </a:r>
            <a:endParaRPr lang="nl-NL" sz="2000" b="1" kern="0" dirty="0" smtClean="0">
              <a:solidFill>
                <a:srgbClr val="000000"/>
              </a:solidFill>
            </a:endParaRPr>
          </a:p>
        </p:txBody>
      </p:sp>
      <p:pic>
        <p:nvPicPr>
          <p:cNvPr id="1026" name="Picture 2" descr="phot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6810" y="1700808"/>
            <a:ext cx="2595109" cy="2866027"/>
          </a:xfrm>
          <a:prstGeom prst="rect">
            <a:avLst/>
          </a:prstGeom>
          <a:noFill/>
          <a:extLst>
            <a:ext uri="{909E8E84-426E-40DD-AFC4-6F175D3DCCD1}">
              <a14:hiddenFill xmlns:a14="http://schemas.microsoft.com/office/drawing/2010/main">
                <a:solidFill>
                  <a:srgbClr val="FFFFFF"/>
                </a:solidFill>
              </a14:hiddenFill>
            </a:ext>
          </a:extLst>
        </p:spPr>
      </p:pic>
      <p:sp>
        <p:nvSpPr>
          <p:cNvPr id="10" name="Subtitle 2"/>
          <p:cNvSpPr txBox="1">
            <a:spLocks/>
          </p:cNvSpPr>
          <p:nvPr/>
        </p:nvSpPr>
        <p:spPr bwMode="auto">
          <a:xfrm>
            <a:off x="3419872" y="6275265"/>
            <a:ext cx="2592288" cy="40011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en-US" sz="2000" b="1" kern="0" dirty="0" smtClean="0">
                <a:solidFill>
                  <a:srgbClr val="000000"/>
                </a:solidFill>
              </a:rPr>
              <a:t>De Arduino Due</a:t>
            </a:r>
            <a:endParaRPr lang="nl-NL" sz="2000" b="1" kern="0" dirty="0" smtClean="0">
              <a:solidFill>
                <a:srgbClr val="000000"/>
              </a:solidFill>
            </a:endParaRPr>
          </a:p>
        </p:txBody>
      </p:sp>
      <p:pic>
        <p:nvPicPr>
          <p:cNvPr id="11" name="Picture 10"/>
          <p:cNvPicPr/>
          <p:nvPr/>
        </p:nvPicPr>
        <p:blipFill>
          <a:blip r:embed="rId3"/>
          <a:stretch>
            <a:fillRect/>
          </a:stretch>
        </p:blipFill>
        <p:spPr>
          <a:xfrm>
            <a:off x="3558902" y="5324284"/>
            <a:ext cx="1949202" cy="983556"/>
          </a:xfrm>
          <a:prstGeom prst="rect">
            <a:avLst/>
          </a:prstGeom>
        </p:spPr>
      </p:pic>
      <p:pic>
        <p:nvPicPr>
          <p:cNvPr id="3" name="Picture 2"/>
          <p:cNvPicPr>
            <a:picLocks noChangeAspect="1"/>
          </p:cNvPicPr>
          <p:nvPr/>
        </p:nvPicPr>
        <p:blipFill>
          <a:blip r:embed="rId4"/>
          <a:stretch>
            <a:fillRect/>
          </a:stretch>
        </p:blipFill>
        <p:spPr>
          <a:xfrm>
            <a:off x="5132040" y="1697408"/>
            <a:ext cx="2464296" cy="2897284"/>
          </a:xfrm>
          <a:prstGeom prst="rect">
            <a:avLst/>
          </a:prstGeom>
        </p:spPr>
      </p:pic>
    </p:spTree>
    <p:extLst>
      <p:ext uri="{BB962C8B-B14F-4D97-AF65-F5344CB8AC3E}">
        <p14:creationId xmlns:p14="http://schemas.microsoft.com/office/powerpoint/2010/main" val="55388726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err="1"/>
              <a:t>Randvoorwaarde</a:t>
            </a:r>
            <a:r>
              <a:rPr lang="en-US" dirty="0"/>
              <a:t>: </a:t>
            </a:r>
            <a:r>
              <a:rPr lang="en-US" dirty="0" err="1"/>
              <a:t>p</a:t>
            </a:r>
            <a:r>
              <a:rPr lang="en-US" dirty="0" err="1" smtClean="0"/>
              <a:t>rofessioneel</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10</a:t>
            </a:fld>
            <a:endParaRPr lang="en-US" dirty="0"/>
          </a:p>
        </p:txBody>
      </p:sp>
      <p:sp>
        <p:nvSpPr>
          <p:cNvPr id="8" name="Subtitle 2"/>
          <p:cNvSpPr txBox="1">
            <a:spLocks/>
          </p:cNvSpPr>
          <p:nvPr/>
        </p:nvSpPr>
        <p:spPr bwMode="auto">
          <a:xfrm>
            <a:off x="755576" y="1700808"/>
            <a:ext cx="7920880" cy="421653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en-US" sz="2000" b="1" kern="0" dirty="0" err="1" smtClean="0">
                <a:solidFill>
                  <a:srgbClr val="000000"/>
                </a:solidFill>
              </a:rPr>
              <a:t>Een</a:t>
            </a:r>
            <a:r>
              <a:rPr lang="en-US" sz="2000" b="1" kern="0" dirty="0" smtClean="0">
                <a:solidFill>
                  <a:srgbClr val="000000"/>
                </a:solidFill>
              </a:rPr>
              <a:t> (door de student </a:t>
            </a:r>
            <a:r>
              <a:rPr lang="en-US" sz="2000" b="1" kern="0" dirty="0" err="1" smtClean="0">
                <a:solidFill>
                  <a:srgbClr val="000000"/>
                </a:solidFill>
              </a:rPr>
              <a:t>aangegeven</a:t>
            </a:r>
            <a:r>
              <a:rPr lang="en-US" sz="2000" b="1" kern="0" dirty="0" smtClean="0">
                <a:solidFill>
                  <a:srgbClr val="000000"/>
                </a:solidFill>
              </a:rPr>
              <a:t>) </a:t>
            </a:r>
            <a:r>
              <a:rPr lang="en-US" sz="2000" b="1" kern="0" dirty="0" err="1" smtClean="0">
                <a:solidFill>
                  <a:srgbClr val="000000"/>
                </a:solidFill>
              </a:rPr>
              <a:t>deel</a:t>
            </a:r>
            <a:r>
              <a:rPr lang="en-US" sz="2000" b="1" kern="0" dirty="0" smtClean="0">
                <a:solidFill>
                  <a:srgbClr val="000000"/>
                </a:solidFill>
              </a:rPr>
              <a:t> van de </a:t>
            </a:r>
            <a:r>
              <a:rPr lang="en-US" sz="2000" b="1" kern="0" dirty="0" err="1" smtClean="0">
                <a:solidFill>
                  <a:srgbClr val="000000"/>
                </a:solidFill>
              </a:rPr>
              <a:t>opgeleverde</a:t>
            </a:r>
            <a:r>
              <a:rPr lang="en-US" sz="2000" b="1" kern="0" dirty="0" smtClean="0">
                <a:solidFill>
                  <a:srgbClr val="000000"/>
                </a:solidFill>
              </a:rPr>
              <a:t> code </a:t>
            </a:r>
            <a:r>
              <a:rPr lang="en-US" sz="2000" b="1" kern="0" dirty="0" err="1" smtClean="0">
                <a:solidFill>
                  <a:srgbClr val="000000"/>
                </a:solidFill>
              </a:rPr>
              <a:t>moet</a:t>
            </a:r>
            <a:r>
              <a:rPr lang="en-US" sz="2000" b="1" kern="0" dirty="0" smtClean="0">
                <a:solidFill>
                  <a:srgbClr val="000000"/>
                </a:solidFill>
              </a:rPr>
              <a:t> </a:t>
            </a:r>
            <a:r>
              <a:rPr lang="en-US" sz="2000" b="1" kern="0" dirty="0" err="1" smtClean="0">
                <a:solidFill>
                  <a:srgbClr val="000000"/>
                </a:solidFill>
              </a:rPr>
              <a:t>herbruikbaar</a:t>
            </a:r>
            <a:r>
              <a:rPr lang="en-US" sz="2000" b="1" kern="0" dirty="0" smtClean="0">
                <a:solidFill>
                  <a:srgbClr val="000000"/>
                </a:solidFill>
              </a:rPr>
              <a:t> </a:t>
            </a:r>
            <a:r>
              <a:rPr lang="en-US" sz="2000" b="1" kern="0" dirty="0" err="1" smtClean="0">
                <a:solidFill>
                  <a:srgbClr val="000000"/>
                </a:solidFill>
              </a:rPr>
              <a:t>zijn</a:t>
            </a:r>
            <a:r>
              <a:rPr lang="en-US" sz="2000" b="1" kern="0" dirty="0" smtClean="0">
                <a:solidFill>
                  <a:srgbClr val="000000"/>
                </a:solidFill>
              </a:rPr>
              <a:t>. </a:t>
            </a:r>
            <a:r>
              <a:rPr lang="en-US" sz="2000" b="1" kern="0" dirty="0" err="1" smtClean="0">
                <a:solidFill>
                  <a:srgbClr val="000000"/>
                </a:solidFill>
              </a:rPr>
              <a:t>Dit</a:t>
            </a:r>
            <a:r>
              <a:rPr lang="en-US" sz="2000" b="1" kern="0" dirty="0" smtClean="0">
                <a:solidFill>
                  <a:srgbClr val="000000"/>
                </a:solidFill>
              </a:rPr>
              <a:t> </a:t>
            </a:r>
            <a:r>
              <a:rPr lang="en-US" sz="2000" b="1" kern="0" dirty="0" err="1" smtClean="0">
                <a:solidFill>
                  <a:srgbClr val="000000"/>
                </a:solidFill>
              </a:rPr>
              <a:t>hoeft</a:t>
            </a:r>
            <a:r>
              <a:rPr lang="en-US" sz="2000" b="1" kern="0" dirty="0" smtClean="0">
                <a:solidFill>
                  <a:srgbClr val="000000"/>
                </a:solidFill>
              </a:rPr>
              <a:t> </a:t>
            </a:r>
            <a:r>
              <a:rPr lang="en-US" sz="2000" b="1" kern="0" dirty="0" err="1" smtClean="0">
                <a:solidFill>
                  <a:srgbClr val="000000"/>
                </a:solidFill>
              </a:rPr>
              <a:t>slechts</a:t>
            </a:r>
            <a:r>
              <a:rPr lang="en-US" sz="2000" b="1" kern="0" dirty="0" smtClean="0">
                <a:solidFill>
                  <a:srgbClr val="000000"/>
                </a:solidFill>
              </a:rPr>
              <a:t> </a:t>
            </a:r>
            <a:r>
              <a:rPr lang="en-US" sz="2000" b="1" kern="0" dirty="0" err="1" smtClean="0">
                <a:solidFill>
                  <a:srgbClr val="000000"/>
                </a:solidFill>
              </a:rPr>
              <a:t>een</a:t>
            </a:r>
            <a:r>
              <a:rPr lang="en-US" sz="2000" b="1" kern="0" dirty="0" smtClean="0">
                <a:solidFill>
                  <a:srgbClr val="000000"/>
                </a:solidFill>
              </a:rPr>
              <a:t> </a:t>
            </a:r>
            <a:r>
              <a:rPr lang="en-US" sz="2000" b="1" kern="0" dirty="0" err="1" smtClean="0">
                <a:solidFill>
                  <a:srgbClr val="000000"/>
                </a:solidFill>
              </a:rPr>
              <a:t>klein</a:t>
            </a:r>
            <a:r>
              <a:rPr lang="en-US" sz="2000" b="1" kern="0" dirty="0" smtClean="0">
                <a:solidFill>
                  <a:srgbClr val="000000"/>
                </a:solidFill>
              </a:rPr>
              <a:t> </a:t>
            </a:r>
            <a:r>
              <a:rPr lang="en-US" sz="2000" b="1" kern="0" dirty="0" err="1" smtClean="0">
                <a:solidFill>
                  <a:srgbClr val="000000"/>
                </a:solidFill>
              </a:rPr>
              <a:t>deel</a:t>
            </a:r>
            <a:r>
              <a:rPr lang="en-US" sz="2000" b="1" kern="0" dirty="0" smtClean="0">
                <a:solidFill>
                  <a:srgbClr val="000000"/>
                </a:solidFill>
              </a:rPr>
              <a:t> </a:t>
            </a:r>
            <a:r>
              <a:rPr lang="en-US" sz="2000" b="1" kern="0" dirty="0" err="1" smtClean="0">
                <a:solidFill>
                  <a:srgbClr val="000000"/>
                </a:solidFill>
              </a:rPr>
              <a:t>te</a:t>
            </a:r>
            <a:r>
              <a:rPr lang="en-US" sz="2000" b="1" kern="0" dirty="0" smtClean="0">
                <a:solidFill>
                  <a:srgbClr val="000000"/>
                </a:solidFill>
              </a:rPr>
              <a:t> </a:t>
            </a:r>
            <a:r>
              <a:rPr lang="en-US" sz="2000" b="1" kern="0" dirty="0" err="1" smtClean="0">
                <a:solidFill>
                  <a:srgbClr val="000000"/>
                </a:solidFill>
              </a:rPr>
              <a:t>zijn</a:t>
            </a:r>
            <a:r>
              <a:rPr lang="en-US" sz="2000" b="1" kern="0" dirty="0" smtClean="0">
                <a:solidFill>
                  <a:srgbClr val="000000"/>
                </a:solidFill>
              </a:rPr>
              <a:t>, </a:t>
            </a:r>
            <a:r>
              <a:rPr lang="en-US" sz="2000" b="1" kern="0" dirty="0" err="1" smtClean="0">
                <a:solidFill>
                  <a:srgbClr val="000000"/>
                </a:solidFill>
              </a:rPr>
              <a:t>denk</a:t>
            </a:r>
            <a:r>
              <a:rPr lang="en-US" sz="2000" b="1" kern="0" dirty="0" smtClean="0">
                <a:solidFill>
                  <a:srgbClr val="000000"/>
                </a:solidFill>
              </a:rPr>
              <a:t> </a:t>
            </a:r>
            <a:r>
              <a:rPr lang="en-US" sz="2000" b="1" kern="0" dirty="0" err="1" smtClean="0">
                <a:solidFill>
                  <a:srgbClr val="000000"/>
                </a:solidFill>
              </a:rPr>
              <a:t>bv</a:t>
            </a:r>
            <a:r>
              <a:rPr lang="en-US" sz="2000" b="1" kern="0" dirty="0" smtClean="0">
                <a:solidFill>
                  <a:srgbClr val="000000"/>
                </a:solidFill>
              </a:rPr>
              <a:t>. </a:t>
            </a:r>
            <a:r>
              <a:rPr lang="en-US" sz="2000" b="1" kern="0" dirty="0" err="1">
                <a:solidFill>
                  <a:srgbClr val="000000"/>
                </a:solidFill>
              </a:rPr>
              <a:t>a</a:t>
            </a:r>
            <a:r>
              <a:rPr lang="en-US" sz="2000" b="1" kern="0" dirty="0" err="1" smtClean="0">
                <a:solidFill>
                  <a:srgbClr val="000000"/>
                </a:solidFill>
              </a:rPr>
              <a:t>an</a:t>
            </a:r>
            <a:r>
              <a:rPr lang="en-US" sz="2000" b="1" kern="0" dirty="0" smtClean="0">
                <a:solidFill>
                  <a:srgbClr val="000000"/>
                </a:solidFill>
              </a:rPr>
              <a:t> </a:t>
            </a:r>
            <a:r>
              <a:rPr lang="en-US" sz="2000" b="1" kern="0" dirty="0" err="1" smtClean="0">
                <a:solidFill>
                  <a:srgbClr val="000000"/>
                </a:solidFill>
              </a:rPr>
              <a:t>een</a:t>
            </a:r>
            <a:r>
              <a:rPr lang="en-US" sz="2000" b="1" kern="0" dirty="0" smtClean="0">
                <a:solidFill>
                  <a:srgbClr val="000000"/>
                </a:solidFill>
              </a:rPr>
              <a:t> simple OO interface </a:t>
            </a:r>
            <a:r>
              <a:rPr lang="en-US" sz="2000" b="1" kern="0" dirty="0" err="1" smtClean="0">
                <a:solidFill>
                  <a:srgbClr val="000000"/>
                </a:solidFill>
              </a:rPr>
              <a:t>voor</a:t>
            </a:r>
            <a:r>
              <a:rPr lang="en-US" sz="2000" b="1" kern="0" dirty="0" smtClean="0">
                <a:solidFill>
                  <a:srgbClr val="000000"/>
                </a:solidFill>
              </a:rPr>
              <a:t> </a:t>
            </a:r>
            <a:r>
              <a:rPr lang="en-US" sz="2000" b="1" kern="0" dirty="0" err="1" smtClean="0">
                <a:solidFill>
                  <a:srgbClr val="000000"/>
                </a:solidFill>
              </a:rPr>
              <a:t>een</a:t>
            </a:r>
            <a:r>
              <a:rPr lang="en-US" sz="2000" b="1" kern="0" dirty="0" smtClean="0">
                <a:solidFill>
                  <a:srgbClr val="000000"/>
                </a:solidFill>
              </a:rPr>
              <a:t> </a:t>
            </a:r>
            <a:r>
              <a:rPr lang="en-US" sz="2000" b="1" kern="0" dirty="0" err="1" smtClean="0">
                <a:solidFill>
                  <a:srgbClr val="000000"/>
                </a:solidFill>
              </a:rPr>
              <a:t>externe</a:t>
            </a:r>
            <a:r>
              <a:rPr lang="en-US" sz="2000" b="1" kern="0" dirty="0" smtClean="0">
                <a:solidFill>
                  <a:srgbClr val="000000"/>
                </a:solidFill>
              </a:rPr>
              <a:t> chip.</a:t>
            </a:r>
          </a:p>
          <a:p>
            <a:pPr>
              <a:spcBef>
                <a:spcPct val="20000"/>
              </a:spcBef>
              <a:buClr>
                <a:schemeClr val="accent1"/>
              </a:buClr>
              <a:buSzPct val="60000"/>
              <a:defRPr/>
            </a:pPr>
            <a:endParaRPr lang="en-US" sz="2000" b="1" kern="0" dirty="0">
              <a:solidFill>
                <a:srgbClr val="000000"/>
              </a:solidFill>
            </a:endParaRPr>
          </a:p>
          <a:p>
            <a:pPr marL="457200" indent="-457200">
              <a:spcBef>
                <a:spcPct val="20000"/>
              </a:spcBef>
              <a:buClr>
                <a:schemeClr val="accent1"/>
              </a:buClr>
              <a:buSzPct val="60000"/>
              <a:buFont typeface="Wingdings" panose="05000000000000000000" pitchFamily="2" charset="2"/>
              <a:buChar char="q"/>
              <a:defRPr/>
            </a:pPr>
            <a:r>
              <a:rPr lang="en-US" sz="2000" b="1" kern="0" dirty="0" smtClean="0">
                <a:solidFill>
                  <a:srgbClr val="000000"/>
                </a:solidFill>
              </a:rPr>
              <a:t>Boost </a:t>
            </a:r>
            <a:r>
              <a:rPr lang="en-US" sz="2000" b="1" kern="0" dirty="0" err="1" smtClean="0">
                <a:solidFill>
                  <a:srgbClr val="000000"/>
                </a:solidFill>
              </a:rPr>
              <a:t>licentie</a:t>
            </a:r>
            <a:r>
              <a:rPr lang="en-US" sz="2000" b="1" kern="0" dirty="0" smtClean="0">
                <a:solidFill>
                  <a:srgbClr val="000000"/>
                </a:solidFill>
              </a:rPr>
              <a:t> </a:t>
            </a:r>
          </a:p>
          <a:p>
            <a:pPr marL="457200" indent="-457200">
              <a:spcBef>
                <a:spcPct val="20000"/>
              </a:spcBef>
              <a:buClr>
                <a:schemeClr val="accent1"/>
              </a:buClr>
              <a:buSzPct val="60000"/>
              <a:buFont typeface="Wingdings" panose="05000000000000000000" pitchFamily="2" charset="2"/>
              <a:buChar char="q"/>
              <a:defRPr/>
            </a:pPr>
            <a:r>
              <a:rPr lang="en-US" sz="2000" b="1" kern="0" dirty="0" err="1" smtClean="0">
                <a:solidFill>
                  <a:srgbClr val="000000"/>
                </a:solidFill>
              </a:rPr>
              <a:t>Hoge</a:t>
            </a:r>
            <a:r>
              <a:rPr lang="en-US" sz="2000" b="1" kern="0" dirty="0" smtClean="0">
                <a:solidFill>
                  <a:srgbClr val="000000"/>
                </a:solidFill>
              </a:rPr>
              <a:t> </a:t>
            </a:r>
            <a:r>
              <a:rPr lang="en-US" sz="2000" b="1" kern="0" dirty="0" err="1" smtClean="0">
                <a:solidFill>
                  <a:srgbClr val="000000"/>
                </a:solidFill>
              </a:rPr>
              <a:t>kwaliteit</a:t>
            </a:r>
            <a:r>
              <a:rPr lang="en-US" sz="2000" b="1" kern="0" dirty="0" smtClean="0">
                <a:solidFill>
                  <a:srgbClr val="000000"/>
                </a:solidFill>
              </a:rPr>
              <a:t> (efficient, </a:t>
            </a:r>
            <a:r>
              <a:rPr lang="en-US" sz="2000" b="1" kern="0" dirty="0" err="1" smtClean="0">
                <a:solidFill>
                  <a:srgbClr val="000000"/>
                </a:solidFill>
              </a:rPr>
              <a:t>en</a:t>
            </a:r>
            <a:r>
              <a:rPr lang="en-US" sz="2000" b="1" kern="0" dirty="0" smtClean="0">
                <a:solidFill>
                  <a:srgbClr val="000000"/>
                </a:solidFill>
              </a:rPr>
              <a:t> </a:t>
            </a:r>
            <a:r>
              <a:rPr lang="en-US" sz="2000" b="1" kern="0" dirty="0" err="1" smtClean="0">
                <a:solidFill>
                  <a:srgbClr val="000000"/>
                </a:solidFill>
              </a:rPr>
              <a:t>als</a:t>
            </a:r>
            <a:r>
              <a:rPr lang="en-US" sz="2000" b="1" kern="0" dirty="0" smtClean="0">
                <a:solidFill>
                  <a:srgbClr val="000000"/>
                </a:solidFill>
              </a:rPr>
              <a:t> het even </a:t>
            </a:r>
            <a:r>
              <a:rPr lang="en-US" sz="2000" b="1" kern="0" dirty="0" err="1" smtClean="0">
                <a:solidFill>
                  <a:srgbClr val="000000"/>
                </a:solidFill>
              </a:rPr>
              <a:t>kan</a:t>
            </a:r>
            <a:r>
              <a:rPr lang="en-US" sz="2000" b="1" kern="0" dirty="0" smtClean="0">
                <a:solidFill>
                  <a:srgbClr val="000000"/>
                </a:solidFill>
              </a:rPr>
              <a:t> 0 bugs)</a:t>
            </a:r>
          </a:p>
          <a:p>
            <a:pPr marL="457200" indent="-457200">
              <a:spcBef>
                <a:spcPct val="20000"/>
              </a:spcBef>
              <a:buClr>
                <a:schemeClr val="accent1"/>
              </a:buClr>
              <a:buSzPct val="60000"/>
              <a:buFont typeface="Wingdings" panose="05000000000000000000" pitchFamily="2" charset="2"/>
              <a:buChar char="q"/>
              <a:defRPr/>
            </a:pPr>
            <a:r>
              <a:rPr lang="en-US" sz="2000" b="1" kern="0" dirty="0" err="1" smtClean="0">
                <a:solidFill>
                  <a:srgbClr val="000000"/>
                </a:solidFill>
              </a:rPr>
              <a:t>Doxygen</a:t>
            </a:r>
            <a:r>
              <a:rPr lang="en-US" sz="2000" b="1" kern="0" dirty="0" smtClean="0">
                <a:solidFill>
                  <a:srgbClr val="000000"/>
                </a:solidFill>
              </a:rPr>
              <a:t> </a:t>
            </a:r>
            <a:r>
              <a:rPr lang="en-US" sz="2000" b="1" kern="0" dirty="0" err="1" smtClean="0">
                <a:solidFill>
                  <a:srgbClr val="000000"/>
                </a:solidFill>
              </a:rPr>
              <a:t>documentatie</a:t>
            </a:r>
            <a:r>
              <a:rPr lang="en-US" sz="2000" b="1" kern="0" dirty="0" smtClean="0">
                <a:solidFill>
                  <a:srgbClr val="000000"/>
                </a:solidFill>
              </a:rPr>
              <a:t> van de interface, met </a:t>
            </a:r>
            <a:r>
              <a:rPr lang="en-US" sz="2000" b="1" kern="0" dirty="0" err="1" smtClean="0">
                <a:solidFill>
                  <a:srgbClr val="000000"/>
                </a:solidFill>
              </a:rPr>
              <a:t>voorbeelden</a:t>
            </a:r>
            <a:r>
              <a:rPr lang="en-US" sz="2000" b="1" kern="0" dirty="0" smtClean="0">
                <a:solidFill>
                  <a:srgbClr val="000000"/>
                </a:solidFill>
              </a:rPr>
              <a:t>, </a:t>
            </a:r>
            <a:r>
              <a:rPr lang="en-US" sz="2000" b="1" kern="0" dirty="0" err="1" smtClean="0">
                <a:solidFill>
                  <a:srgbClr val="000000"/>
                </a:solidFill>
              </a:rPr>
              <a:t>waar</a:t>
            </a:r>
            <a:r>
              <a:rPr lang="en-US" sz="2000" b="1" kern="0" dirty="0" smtClean="0">
                <a:solidFill>
                  <a:srgbClr val="000000"/>
                </a:solidFill>
              </a:rPr>
              <a:t> </a:t>
            </a:r>
            <a:r>
              <a:rPr lang="en-US" sz="2000" b="1" kern="0" dirty="0" err="1" smtClean="0">
                <a:solidFill>
                  <a:srgbClr val="000000"/>
                </a:solidFill>
              </a:rPr>
              <a:t>nodig</a:t>
            </a:r>
            <a:r>
              <a:rPr lang="en-US" sz="2000" b="1" kern="0" dirty="0" smtClean="0">
                <a:solidFill>
                  <a:srgbClr val="000000"/>
                </a:solidFill>
              </a:rPr>
              <a:t> met </a:t>
            </a:r>
            <a:r>
              <a:rPr lang="en-US" sz="2000" b="1" kern="0" dirty="0" err="1" smtClean="0">
                <a:solidFill>
                  <a:srgbClr val="000000"/>
                </a:solidFill>
              </a:rPr>
              <a:t>referenties</a:t>
            </a:r>
            <a:endParaRPr lang="en-US" sz="2000" b="1" kern="0" dirty="0" smtClean="0">
              <a:solidFill>
                <a:srgbClr val="000000"/>
              </a:solidFill>
            </a:endParaRPr>
          </a:p>
          <a:p>
            <a:pPr marL="457200" indent="-457200">
              <a:spcBef>
                <a:spcPct val="20000"/>
              </a:spcBef>
              <a:buClr>
                <a:schemeClr val="accent1"/>
              </a:buClr>
              <a:buSzPct val="60000"/>
              <a:buFont typeface="Wingdings" panose="05000000000000000000" pitchFamily="2" charset="2"/>
              <a:buChar char="q"/>
              <a:defRPr/>
            </a:pPr>
            <a:r>
              <a:rPr lang="en-US" sz="2000" b="1" kern="0" dirty="0" err="1" smtClean="0">
                <a:solidFill>
                  <a:srgbClr val="000000"/>
                </a:solidFill>
              </a:rPr>
              <a:t>Waar</a:t>
            </a:r>
            <a:r>
              <a:rPr lang="en-US" sz="2000" b="1" kern="0" dirty="0" smtClean="0">
                <a:solidFill>
                  <a:srgbClr val="000000"/>
                </a:solidFill>
              </a:rPr>
              <a:t> </a:t>
            </a:r>
            <a:r>
              <a:rPr lang="en-US" sz="2000" b="1" kern="0" dirty="0" err="1" smtClean="0">
                <a:solidFill>
                  <a:srgbClr val="000000"/>
                </a:solidFill>
              </a:rPr>
              <a:t>nodig</a:t>
            </a:r>
            <a:r>
              <a:rPr lang="en-US" sz="2000" b="1" kern="0" dirty="0" smtClean="0">
                <a:solidFill>
                  <a:srgbClr val="000000"/>
                </a:solidFill>
              </a:rPr>
              <a:t> </a:t>
            </a:r>
            <a:r>
              <a:rPr lang="en-US" sz="2000" b="1" kern="0" dirty="0" err="1" smtClean="0">
                <a:solidFill>
                  <a:srgbClr val="000000"/>
                </a:solidFill>
              </a:rPr>
              <a:t>commentaar</a:t>
            </a:r>
            <a:r>
              <a:rPr lang="en-US" sz="2000" b="1" kern="0" dirty="0" smtClean="0">
                <a:solidFill>
                  <a:srgbClr val="000000"/>
                </a:solidFill>
              </a:rPr>
              <a:t> in de </a:t>
            </a:r>
            <a:r>
              <a:rPr lang="en-US" sz="2000" b="1" kern="0" dirty="0" err="1" smtClean="0">
                <a:solidFill>
                  <a:srgbClr val="000000"/>
                </a:solidFill>
              </a:rPr>
              <a:t>implementatie</a:t>
            </a:r>
            <a:endParaRPr lang="en-US" sz="2000" b="1" kern="0" dirty="0" smtClean="0">
              <a:solidFill>
                <a:srgbClr val="000000"/>
              </a:solidFill>
            </a:endParaRPr>
          </a:p>
          <a:p>
            <a:pPr marL="457200" indent="-457200">
              <a:spcBef>
                <a:spcPct val="20000"/>
              </a:spcBef>
              <a:buClr>
                <a:schemeClr val="accent1"/>
              </a:buClr>
              <a:buSzPct val="60000"/>
              <a:buFont typeface="Wingdings" panose="05000000000000000000" pitchFamily="2" charset="2"/>
              <a:buChar char="q"/>
              <a:defRPr/>
            </a:pPr>
            <a:r>
              <a:rPr lang="en-US" sz="2000" b="1" kern="0" dirty="0" err="1" smtClean="0">
                <a:solidFill>
                  <a:srgbClr val="000000"/>
                </a:solidFill>
              </a:rPr>
              <a:t>Geautomatiseerde</a:t>
            </a:r>
            <a:r>
              <a:rPr lang="en-US" sz="2000" b="1" kern="0" dirty="0" smtClean="0">
                <a:solidFill>
                  <a:srgbClr val="000000"/>
                </a:solidFill>
              </a:rPr>
              <a:t> tests</a:t>
            </a:r>
            <a:endParaRPr lang="en-US" sz="2000" b="1" kern="0" dirty="0">
              <a:solidFill>
                <a:srgbClr val="000000"/>
              </a:solidFill>
            </a:endParaRPr>
          </a:p>
          <a:p>
            <a:pPr marL="457200" indent="-4572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Code en documentatie in begrijpelijk </a:t>
            </a:r>
            <a:r>
              <a:rPr lang="nl-NL" sz="2000" b="1" kern="0" dirty="0">
                <a:solidFill>
                  <a:srgbClr val="000000"/>
                </a:solidFill>
              </a:rPr>
              <a:t>E</a:t>
            </a:r>
            <a:r>
              <a:rPr lang="nl-NL" sz="2000" b="1" kern="0" dirty="0" smtClean="0">
                <a:solidFill>
                  <a:srgbClr val="000000"/>
                </a:solidFill>
              </a:rPr>
              <a:t>ngels</a:t>
            </a:r>
            <a:endParaRPr lang="en-US" sz="2000" b="1" kern="0" dirty="0" smtClean="0">
              <a:solidFill>
                <a:srgbClr val="000000"/>
              </a:solidFill>
            </a:endParaRPr>
          </a:p>
        </p:txBody>
      </p:sp>
    </p:spTree>
    <p:extLst>
      <p:ext uri="{BB962C8B-B14F-4D97-AF65-F5344CB8AC3E}">
        <p14:creationId xmlns:p14="http://schemas.microsoft.com/office/powerpoint/2010/main" val="317462102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err="1"/>
              <a:t>Randvoorwaarde</a:t>
            </a:r>
            <a:r>
              <a:rPr lang="en-US" dirty="0"/>
              <a:t>: </a:t>
            </a:r>
            <a:r>
              <a:rPr lang="en-US" dirty="0" smtClean="0"/>
              <a:t>nut op </a:t>
            </a:r>
            <a:r>
              <a:rPr lang="en-US" dirty="0" err="1" smtClean="0"/>
              <a:t>langere</a:t>
            </a:r>
            <a:r>
              <a:rPr lang="en-US" dirty="0" smtClean="0"/>
              <a:t> </a:t>
            </a:r>
            <a:r>
              <a:rPr lang="en-US" dirty="0" err="1" smtClean="0"/>
              <a:t>termijn</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11</a:t>
            </a:fld>
            <a:endParaRPr lang="en-US" dirty="0"/>
          </a:p>
        </p:txBody>
      </p:sp>
      <p:sp>
        <p:nvSpPr>
          <p:cNvPr id="8" name="Subtitle 2"/>
          <p:cNvSpPr txBox="1">
            <a:spLocks/>
          </p:cNvSpPr>
          <p:nvPr/>
        </p:nvSpPr>
        <p:spPr bwMode="auto">
          <a:xfrm>
            <a:off x="611560" y="1704926"/>
            <a:ext cx="7992887" cy="378565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nl-NL" sz="2000" b="1" kern="0" dirty="0" smtClean="0">
                <a:solidFill>
                  <a:srgbClr val="000000"/>
                </a:solidFill>
              </a:rPr>
              <a:t>Het is de bedoeling dat de ‘herbruikbare </a:t>
            </a:r>
            <a:r>
              <a:rPr lang="nl-NL" sz="2000" b="1" kern="0" dirty="0" err="1" smtClean="0">
                <a:solidFill>
                  <a:srgbClr val="000000"/>
                </a:solidFill>
              </a:rPr>
              <a:t>library</a:t>
            </a:r>
            <a:r>
              <a:rPr lang="nl-NL" sz="2000" b="1" kern="0" dirty="0" smtClean="0">
                <a:solidFill>
                  <a:srgbClr val="000000"/>
                </a:solidFill>
              </a:rPr>
              <a:t>’ delen die door de studenten worden aangeleverd door de docent worden gebundeld en openbaar gemaakt op een passende manier (</a:t>
            </a:r>
            <a:r>
              <a:rPr lang="nl-NL" sz="2000" b="1" kern="0" dirty="0" err="1" smtClean="0">
                <a:solidFill>
                  <a:srgbClr val="000000"/>
                </a:solidFill>
              </a:rPr>
              <a:t>wrsch</a:t>
            </a:r>
            <a:r>
              <a:rPr lang="nl-NL" sz="2000" b="1" kern="0" dirty="0" smtClean="0">
                <a:solidFill>
                  <a:srgbClr val="000000"/>
                </a:solidFill>
              </a:rPr>
              <a:t>. Een git repository).</a:t>
            </a:r>
          </a:p>
          <a:p>
            <a:pPr>
              <a:spcBef>
                <a:spcPct val="20000"/>
              </a:spcBef>
              <a:buClr>
                <a:schemeClr val="accent1"/>
              </a:buClr>
              <a:buSzPct val="60000"/>
              <a:defRPr/>
            </a:pPr>
            <a:endParaRPr lang="en-US" sz="2000" b="1" kern="0" dirty="0">
              <a:solidFill>
                <a:srgbClr val="000000"/>
              </a:solidFill>
            </a:endParaRPr>
          </a:p>
          <a:p>
            <a:pPr>
              <a:spcBef>
                <a:spcPct val="20000"/>
              </a:spcBef>
              <a:buClr>
                <a:schemeClr val="accent1"/>
              </a:buClr>
              <a:buSzPct val="60000"/>
              <a:defRPr/>
            </a:pPr>
            <a:r>
              <a:rPr lang="en-US" sz="2000" b="1" kern="0" dirty="0" err="1" smtClean="0">
                <a:solidFill>
                  <a:srgbClr val="000000"/>
                </a:solidFill>
              </a:rPr>
              <a:t>Een</a:t>
            </a:r>
            <a:r>
              <a:rPr lang="en-US" sz="2000" b="1" kern="0" dirty="0" smtClean="0">
                <a:solidFill>
                  <a:srgbClr val="000000"/>
                </a:solidFill>
              </a:rPr>
              <a:t> </a:t>
            </a:r>
            <a:r>
              <a:rPr lang="en-US" sz="2000" b="1" kern="0" dirty="0" err="1" smtClean="0">
                <a:solidFill>
                  <a:srgbClr val="000000"/>
                </a:solidFill>
              </a:rPr>
              <a:t>belangrijk</a:t>
            </a:r>
            <a:r>
              <a:rPr lang="en-US" sz="2000" b="1" kern="0" dirty="0" smtClean="0">
                <a:solidFill>
                  <a:srgbClr val="000000"/>
                </a:solidFill>
              </a:rPr>
              <a:t> aspect </a:t>
            </a:r>
            <a:r>
              <a:rPr lang="en-US" sz="2000" b="1" kern="0" dirty="0" err="1" smtClean="0">
                <a:solidFill>
                  <a:srgbClr val="000000"/>
                </a:solidFill>
              </a:rPr>
              <a:t>bij</a:t>
            </a:r>
            <a:r>
              <a:rPr lang="en-US" sz="2000" b="1" kern="0" dirty="0" smtClean="0">
                <a:solidFill>
                  <a:srgbClr val="000000"/>
                </a:solidFill>
              </a:rPr>
              <a:t> </a:t>
            </a:r>
            <a:r>
              <a:rPr lang="en-US" sz="2000" b="1" kern="0" dirty="0" err="1" smtClean="0">
                <a:solidFill>
                  <a:srgbClr val="000000"/>
                </a:solidFill>
              </a:rPr>
              <a:t>een</a:t>
            </a:r>
            <a:r>
              <a:rPr lang="en-US" sz="2000" b="1" kern="0" dirty="0" smtClean="0">
                <a:solidFill>
                  <a:srgbClr val="000000"/>
                </a:solidFill>
              </a:rPr>
              <a:t> </a:t>
            </a:r>
            <a:r>
              <a:rPr lang="en-US" sz="2000" b="1" kern="0" dirty="0" err="1" smtClean="0">
                <a:solidFill>
                  <a:srgbClr val="000000"/>
                </a:solidFill>
              </a:rPr>
              <a:t>dergelijke</a:t>
            </a:r>
            <a:r>
              <a:rPr lang="en-US" sz="2000" b="1" kern="0" dirty="0" smtClean="0">
                <a:solidFill>
                  <a:srgbClr val="000000"/>
                </a:solidFill>
              </a:rPr>
              <a:t> library is ‘composability’: de library </a:t>
            </a:r>
            <a:r>
              <a:rPr lang="en-US" sz="2000" b="1" kern="0" dirty="0" err="1" smtClean="0">
                <a:solidFill>
                  <a:srgbClr val="000000"/>
                </a:solidFill>
              </a:rPr>
              <a:t>moet</a:t>
            </a:r>
            <a:r>
              <a:rPr lang="en-US" sz="2000" b="1" kern="0" dirty="0" smtClean="0">
                <a:solidFill>
                  <a:srgbClr val="000000"/>
                </a:solidFill>
              </a:rPr>
              <a:t> </a:t>
            </a:r>
          </a:p>
          <a:p>
            <a:pPr marL="342900" indent="-342900">
              <a:spcBef>
                <a:spcPct val="20000"/>
              </a:spcBef>
              <a:buClr>
                <a:schemeClr val="accent1"/>
              </a:buClr>
              <a:buSzPct val="60000"/>
              <a:buFont typeface="Wingdings" panose="05000000000000000000" pitchFamily="2" charset="2"/>
              <a:buChar char="q"/>
              <a:defRPr/>
            </a:pPr>
            <a:r>
              <a:rPr lang="en-US" sz="2000" b="1" kern="0" dirty="0" err="1" smtClean="0">
                <a:solidFill>
                  <a:srgbClr val="000000"/>
                </a:solidFill>
              </a:rPr>
              <a:t>zijn</a:t>
            </a:r>
            <a:r>
              <a:rPr lang="en-US" sz="2000" b="1" kern="0" dirty="0" smtClean="0">
                <a:solidFill>
                  <a:srgbClr val="000000"/>
                </a:solidFill>
              </a:rPr>
              <a:t> </a:t>
            </a:r>
            <a:r>
              <a:rPr lang="en-US" sz="2000" b="1" kern="0" dirty="0" err="1" smtClean="0">
                <a:solidFill>
                  <a:srgbClr val="000000"/>
                </a:solidFill>
              </a:rPr>
              <a:t>kerntaak</a:t>
            </a:r>
            <a:r>
              <a:rPr lang="en-US" sz="2000" b="1" kern="0" dirty="0" smtClean="0">
                <a:solidFill>
                  <a:srgbClr val="000000"/>
                </a:solidFill>
              </a:rPr>
              <a:t> (</a:t>
            </a:r>
            <a:r>
              <a:rPr lang="en-US" sz="2000" b="1" kern="0" dirty="0" err="1" smtClean="0">
                <a:solidFill>
                  <a:srgbClr val="000000"/>
                </a:solidFill>
              </a:rPr>
              <a:t>goed</a:t>
            </a:r>
            <a:r>
              <a:rPr lang="en-US" sz="2000" b="1" kern="0" dirty="0" smtClean="0">
                <a:solidFill>
                  <a:srgbClr val="000000"/>
                </a:solidFill>
              </a:rPr>
              <a:t>!) </a:t>
            </a:r>
            <a:r>
              <a:rPr lang="en-US" sz="2000" b="1" kern="0" dirty="0" err="1" smtClean="0">
                <a:solidFill>
                  <a:srgbClr val="000000"/>
                </a:solidFill>
              </a:rPr>
              <a:t>doen</a:t>
            </a:r>
            <a:endParaRPr lang="en-US" sz="2000" b="1" kern="0" dirty="0">
              <a:solidFill>
                <a:srgbClr val="000000"/>
              </a:solidFill>
            </a:endParaRPr>
          </a:p>
          <a:p>
            <a:pPr marL="342900" indent="-342900">
              <a:spcBef>
                <a:spcPct val="20000"/>
              </a:spcBef>
              <a:buClr>
                <a:schemeClr val="accent1"/>
              </a:buClr>
              <a:buSzPct val="60000"/>
              <a:buFont typeface="Wingdings" panose="05000000000000000000" pitchFamily="2" charset="2"/>
              <a:buChar char="q"/>
              <a:defRPr/>
            </a:pPr>
            <a:r>
              <a:rPr lang="en-US" sz="2000" b="1" kern="0" dirty="0" err="1">
                <a:solidFill>
                  <a:srgbClr val="000000"/>
                </a:solidFill>
              </a:rPr>
              <a:t>v</a:t>
            </a:r>
            <a:r>
              <a:rPr lang="en-US" sz="2000" b="1" kern="0" dirty="0" err="1" smtClean="0">
                <a:solidFill>
                  <a:srgbClr val="000000"/>
                </a:solidFill>
              </a:rPr>
              <a:t>olgens</a:t>
            </a:r>
            <a:r>
              <a:rPr lang="en-US" sz="2000" b="1" kern="0" dirty="0" smtClean="0">
                <a:solidFill>
                  <a:srgbClr val="000000"/>
                </a:solidFill>
              </a:rPr>
              <a:t> </a:t>
            </a:r>
            <a:r>
              <a:rPr lang="en-US" sz="2000" b="1" kern="0" dirty="0" err="1" smtClean="0">
                <a:solidFill>
                  <a:srgbClr val="000000"/>
                </a:solidFill>
              </a:rPr>
              <a:t>een</a:t>
            </a:r>
            <a:r>
              <a:rPr lang="en-US" sz="2000" b="1" kern="0" dirty="0" smtClean="0">
                <a:solidFill>
                  <a:srgbClr val="000000"/>
                </a:solidFill>
              </a:rPr>
              <a:t> </a:t>
            </a:r>
            <a:r>
              <a:rPr lang="en-US" sz="2000" b="1" kern="0" dirty="0" err="1" smtClean="0">
                <a:solidFill>
                  <a:srgbClr val="000000"/>
                </a:solidFill>
              </a:rPr>
              <a:t>abstracte</a:t>
            </a:r>
            <a:r>
              <a:rPr lang="en-US" sz="2000" b="1" kern="0" dirty="0" smtClean="0">
                <a:solidFill>
                  <a:srgbClr val="000000"/>
                </a:solidFill>
              </a:rPr>
              <a:t> interface die </a:t>
            </a:r>
            <a:r>
              <a:rPr lang="en-US" sz="2000" b="1" kern="0" dirty="0" err="1" smtClean="0">
                <a:solidFill>
                  <a:srgbClr val="000000"/>
                </a:solidFill>
              </a:rPr>
              <a:t>ook</a:t>
            </a:r>
            <a:r>
              <a:rPr lang="en-US" sz="2000" b="1" kern="0" dirty="0" smtClean="0">
                <a:solidFill>
                  <a:srgbClr val="000000"/>
                </a:solidFill>
              </a:rPr>
              <a:t> </a:t>
            </a:r>
            <a:r>
              <a:rPr lang="en-US" sz="2000" b="1" kern="0" dirty="0" err="1" smtClean="0">
                <a:solidFill>
                  <a:srgbClr val="000000"/>
                </a:solidFill>
              </a:rPr>
              <a:t>bruikbaar</a:t>
            </a:r>
            <a:r>
              <a:rPr lang="en-US" sz="2000" b="1" kern="0" dirty="0" smtClean="0">
                <a:solidFill>
                  <a:srgbClr val="000000"/>
                </a:solidFill>
              </a:rPr>
              <a:t> is (of al </a:t>
            </a:r>
            <a:r>
              <a:rPr lang="en-US" sz="2000" b="1" kern="0" dirty="0" err="1" smtClean="0">
                <a:solidFill>
                  <a:srgbClr val="000000"/>
                </a:solidFill>
              </a:rPr>
              <a:t>gebruikt</a:t>
            </a:r>
            <a:r>
              <a:rPr lang="en-US" sz="2000" b="1" kern="0" dirty="0" smtClean="0">
                <a:solidFill>
                  <a:srgbClr val="000000"/>
                </a:solidFill>
              </a:rPr>
              <a:t> </a:t>
            </a:r>
            <a:r>
              <a:rPr lang="en-US" sz="2000" b="1" kern="0" dirty="0" err="1" smtClean="0">
                <a:solidFill>
                  <a:srgbClr val="000000"/>
                </a:solidFill>
              </a:rPr>
              <a:t>wordt</a:t>
            </a:r>
            <a:r>
              <a:rPr lang="en-US" sz="2000" b="1" kern="0" dirty="0" smtClean="0">
                <a:solidFill>
                  <a:srgbClr val="000000"/>
                </a:solidFill>
              </a:rPr>
              <a:t>) door </a:t>
            </a:r>
            <a:r>
              <a:rPr lang="en-US" sz="2000" b="1" kern="0" dirty="0" err="1" smtClean="0">
                <a:solidFill>
                  <a:srgbClr val="000000"/>
                </a:solidFill>
              </a:rPr>
              <a:t>vergelijkbare</a:t>
            </a:r>
            <a:r>
              <a:rPr lang="en-US" sz="2000" b="1" kern="0" dirty="0" smtClean="0">
                <a:solidFill>
                  <a:srgbClr val="000000"/>
                </a:solidFill>
              </a:rPr>
              <a:t> libraries</a:t>
            </a:r>
          </a:p>
          <a:p>
            <a:pPr marL="342900" indent="-342900">
              <a:spcBef>
                <a:spcPct val="20000"/>
              </a:spcBef>
              <a:buClr>
                <a:schemeClr val="accent1"/>
              </a:buClr>
              <a:buSzPct val="60000"/>
              <a:buFont typeface="Wingdings" panose="05000000000000000000" pitchFamily="2" charset="2"/>
              <a:buChar char="q"/>
              <a:defRPr/>
            </a:pPr>
            <a:r>
              <a:rPr lang="en-US" sz="2000" b="1" kern="0" dirty="0" err="1">
                <a:solidFill>
                  <a:srgbClr val="000000"/>
                </a:solidFill>
              </a:rPr>
              <a:t>v</a:t>
            </a:r>
            <a:r>
              <a:rPr lang="en-US" sz="2000" b="1" kern="0" dirty="0" err="1" smtClean="0">
                <a:solidFill>
                  <a:srgbClr val="000000"/>
                </a:solidFill>
              </a:rPr>
              <a:t>oor</a:t>
            </a:r>
            <a:r>
              <a:rPr lang="en-US" sz="2000" b="1" kern="0" dirty="0" smtClean="0">
                <a:solidFill>
                  <a:srgbClr val="000000"/>
                </a:solidFill>
              </a:rPr>
              <a:t> </a:t>
            </a:r>
            <a:r>
              <a:rPr lang="en-US" sz="2000" b="1" kern="0" dirty="0" err="1" smtClean="0">
                <a:solidFill>
                  <a:srgbClr val="000000"/>
                </a:solidFill>
              </a:rPr>
              <a:t>niet</a:t>
            </a:r>
            <a:r>
              <a:rPr lang="en-US" sz="2000" b="1" kern="0" dirty="0" smtClean="0">
                <a:solidFill>
                  <a:srgbClr val="000000"/>
                </a:solidFill>
              </a:rPr>
              <a:t>-kern-taken </a:t>
            </a:r>
            <a:r>
              <a:rPr lang="en-US" sz="2000" b="1" kern="0" dirty="0" err="1" smtClean="0">
                <a:solidFill>
                  <a:srgbClr val="000000"/>
                </a:solidFill>
              </a:rPr>
              <a:t>gebruik</a:t>
            </a:r>
            <a:r>
              <a:rPr lang="en-US" sz="2000" b="1" kern="0" dirty="0" smtClean="0">
                <a:solidFill>
                  <a:srgbClr val="000000"/>
                </a:solidFill>
              </a:rPr>
              <a:t> </a:t>
            </a:r>
            <a:r>
              <a:rPr lang="en-US" sz="2000" b="1" kern="0" dirty="0" err="1" smtClean="0">
                <a:solidFill>
                  <a:srgbClr val="000000"/>
                </a:solidFill>
              </a:rPr>
              <a:t>maken</a:t>
            </a:r>
            <a:r>
              <a:rPr lang="en-US" sz="2000" b="1" kern="0" dirty="0" smtClean="0">
                <a:solidFill>
                  <a:srgbClr val="000000"/>
                </a:solidFill>
              </a:rPr>
              <a:t> van </a:t>
            </a:r>
            <a:r>
              <a:rPr lang="en-US" sz="2000" b="1" kern="0" dirty="0" err="1" smtClean="0">
                <a:solidFill>
                  <a:srgbClr val="000000"/>
                </a:solidFill>
              </a:rPr>
              <a:t>andere</a:t>
            </a:r>
            <a:r>
              <a:rPr lang="en-US" sz="2000" b="1" kern="0" dirty="0" smtClean="0">
                <a:solidFill>
                  <a:srgbClr val="000000"/>
                </a:solidFill>
              </a:rPr>
              <a:t> libraries</a:t>
            </a:r>
          </a:p>
        </p:txBody>
      </p:sp>
    </p:spTree>
    <p:extLst>
      <p:ext uri="{BB962C8B-B14F-4D97-AF65-F5344CB8AC3E}">
        <p14:creationId xmlns:p14="http://schemas.microsoft.com/office/powerpoint/2010/main" val="173897758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err="1"/>
              <a:t>Randvoorwaarde</a:t>
            </a:r>
            <a:r>
              <a:rPr lang="en-US" dirty="0"/>
              <a:t>: </a:t>
            </a:r>
            <a:r>
              <a:rPr lang="en-US" dirty="0" err="1" smtClean="0"/>
              <a:t>voldoende</a:t>
            </a:r>
            <a:r>
              <a:rPr lang="en-US" dirty="0" smtClean="0"/>
              <a:t> </a:t>
            </a:r>
            <a:r>
              <a:rPr lang="en-US" dirty="0" err="1" smtClean="0"/>
              <a:t>omvang</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12</a:t>
            </a:fld>
            <a:endParaRPr lang="en-US" dirty="0"/>
          </a:p>
        </p:txBody>
      </p:sp>
      <p:sp>
        <p:nvSpPr>
          <p:cNvPr id="8" name="Subtitle 2"/>
          <p:cNvSpPr txBox="1">
            <a:spLocks/>
          </p:cNvSpPr>
          <p:nvPr/>
        </p:nvSpPr>
        <p:spPr bwMode="auto">
          <a:xfrm>
            <a:off x="827584" y="1489531"/>
            <a:ext cx="7745528" cy="513986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nl-NL" sz="2000" b="1" kern="0" dirty="0" smtClean="0">
                <a:solidFill>
                  <a:srgbClr val="000000"/>
                </a:solidFill>
              </a:rPr>
              <a:t>De student is in principe vrij in het kiezen van zijn opdracht, maar de opdracht moet wel van voldoende omvang zijn. </a:t>
            </a:r>
          </a:p>
          <a:p>
            <a:pPr>
              <a:spcBef>
                <a:spcPct val="20000"/>
              </a:spcBef>
              <a:buClr>
                <a:schemeClr val="accent1"/>
              </a:buClr>
              <a:buSzPct val="60000"/>
              <a:defRPr/>
            </a:pPr>
            <a:endParaRPr lang="nl-NL" sz="2000" b="1" kern="0" dirty="0">
              <a:solidFill>
                <a:srgbClr val="000000"/>
              </a:solidFill>
            </a:endParaRPr>
          </a:p>
          <a:p>
            <a:pPr>
              <a:spcBef>
                <a:spcPct val="20000"/>
              </a:spcBef>
              <a:buClr>
                <a:schemeClr val="accent1"/>
              </a:buClr>
              <a:buSzPct val="60000"/>
              <a:defRPr/>
            </a:pPr>
            <a:r>
              <a:rPr lang="nl-NL" sz="2000" b="1" kern="0" dirty="0" smtClean="0">
                <a:solidFill>
                  <a:srgbClr val="000000"/>
                </a:solidFill>
              </a:rPr>
              <a:t>Om dit te borgen moet de student met de docent overeenstemming krijgen over de opdracht, en dit vastleggen in een (miniatuur) plan-van-aanpak.</a:t>
            </a:r>
          </a:p>
          <a:p>
            <a:pPr>
              <a:spcBef>
                <a:spcPct val="20000"/>
              </a:spcBef>
              <a:buClr>
                <a:schemeClr val="accent1"/>
              </a:buClr>
              <a:buSzPct val="60000"/>
              <a:defRPr/>
            </a:pPr>
            <a:endParaRPr lang="nl-NL" sz="2000" b="1" kern="0" dirty="0">
              <a:solidFill>
                <a:srgbClr val="000000"/>
              </a:solidFill>
            </a:endParaRPr>
          </a:p>
          <a:p>
            <a:pPr>
              <a:spcBef>
                <a:spcPct val="20000"/>
              </a:spcBef>
              <a:buClr>
                <a:schemeClr val="accent1"/>
              </a:buClr>
              <a:buSzPct val="60000"/>
              <a:defRPr/>
            </a:pPr>
            <a:r>
              <a:rPr lang="nl-NL" sz="2000" b="1" kern="0" dirty="0" smtClean="0">
                <a:solidFill>
                  <a:srgbClr val="000000"/>
                </a:solidFill>
              </a:rPr>
              <a:t>De docent beoordeelt een plan op:</a:t>
            </a:r>
          </a:p>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Aard: het moet een TI project zijn</a:t>
            </a:r>
          </a:p>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Voldoende omvang: als het behoorlijk wordt uitgevoerd moet het een voldoende opleveren</a:t>
            </a:r>
          </a:p>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Haalbaarheid: het moet voor de betreffende student haalbaar zijn. De eindverantwoordelijkheid hiervoor ligt echter bij de student!</a:t>
            </a:r>
            <a:endParaRPr lang="en-US" sz="2000" b="1" kern="0" dirty="0" smtClean="0">
              <a:solidFill>
                <a:srgbClr val="000000"/>
              </a:solidFill>
            </a:endParaRPr>
          </a:p>
        </p:txBody>
      </p:sp>
    </p:spTree>
    <p:extLst>
      <p:ext uri="{BB962C8B-B14F-4D97-AF65-F5344CB8AC3E}">
        <p14:creationId xmlns:p14="http://schemas.microsoft.com/office/powerpoint/2010/main" val="98221256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err="1" smtClean="0"/>
              <a:t>Practisch</a:t>
            </a:r>
            <a:r>
              <a:rPr lang="en-US" dirty="0" smtClean="0"/>
              <a:t>: Hardware </a:t>
            </a:r>
            <a:r>
              <a:rPr lang="en-US" dirty="0" err="1" smtClean="0"/>
              <a:t>en</a:t>
            </a:r>
            <a:r>
              <a:rPr lang="en-US" dirty="0" smtClean="0"/>
              <a:t> software</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13</a:t>
            </a:fld>
            <a:endParaRPr lang="en-US" dirty="0"/>
          </a:p>
        </p:txBody>
      </p:sp>
      <p:sp>
        <p:nvSpPr>
          <p:cNvPr id="8" name="Subtitle 2"/>
          <p:cNvSpPr txBox="1">
            <a:spLocks/>
          </p:cNvSpPr>
          <p:nvPr/>
        </p:nvSpPr>
        <p:spPr bwMode="auto">
          <a:xfrm>
            <a:off x="755576" y="2348880"/>
            <a:ext cx="7272808" cy="291156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en-US" sz="2000" b="1" kern="0" dirty="0" err="1" smtClean="0">
                <a:solidFill>
                  <a:srgbClr val="000000"/>
                </a:solidFill>
              </a:rPr>
              <a:t>Er</a:t>
            </a:r>
            <a:r>
              <a:rPr lang="en-US" sz="2000" b="1" kern="0" dirty="0" smtClean="0">
                <a:solidFill>
                  <a:srgbClr val="000000"/>
                </a:solidFill>
              </a:rPr>
              <a:t> is </a:t>
            </a:r>
            <a:r>
              <a:rPr lang="en-US" sz="2000" b="1" kern="0" dirty="0" err="1" smtClean="0">
                <a:solidFill>
                  <a:srgbClr val="000000"/>
                </a:solidFill>
              </a:rPr>
              <a:t>een</a:t>
            </a:r>
            <a:r>
              <a:rPr lang="en-US" sz="2000" b="1" kern="0" dirty="0" smtClean="0">
                <a:solidFill>
                  <a:srgbClr val="000000"/>
                </a:solidFill>
              </a:rPr>
              <a:t> </a:t>
            </a:r>
            <a:r>
              <a:rPr lang="en-US" sz="2000" b="1" kern="0" dirty="0" err="1" smtClean="0">
                <a:solidFill>
                  <a:srgbClr val="000000"/>
                </a:solidFill>
              </a:rPr>
              <a:t>ontwikkelomgeving</a:t>
            </a:r>
            <a:r>
              <a:rPr lang="en-US" sz="2000" b="1" kern="0" dirty="0" smtClean="0">
                <a:solidFill>
                  <a:srgbClr val="000000"/>
                </a:solidFill>
              </a:rPr>
              <a:t> </a:t>
            </a:r>
            <a:r>
              <a:rPr lang="en-US" sz="2000" b="1" kern="0" dirty="0" err="1" smtClean="0">
                <a:solidFill>
                  <a:srgbClr val="000000"/>
                </a:solidFill>
              </a:rPr>
              <a:t>beschikbaar</a:t>
            </a:r>
            <a:r>
              <a:rPr lang="en-US" sz="2000" b="1" kern="0" dirty="0" smtClean="0">
                <a:solidFill>
                  <a:srgbClr val="000000"/>
                </a:solidFill>
              </a:rPr>
              <a:t> die je </a:t>
            </a:r>
            <a:r>
              <a:rPr lang="en-US" sz="2000" b="1" kern="0" dirty="0" err="1" smtClean="0">
                <a:solidFill>
                  <a:srgbClr val="000000"/>
                </a:solidFill>
              </a:rPr>
              <a:t>ook</a:t>
            </a:r>
            <a:r>
              <a:rPr lang="en-US" sz="2000" b="1" kern="0" dirty="0" smtClean="0">
                <a:solidFill>
                  <a:srgbClr val="000000"/>
                </a:solidFill>
              </a:rPr>
              <a:t> al </a:t>
            </a:r>
            <a:r>
              <a:rPr lang="en-US" sz="2000" b="1" kern="0" dirty="0" err="1" smtClean="0">
                <a:solidFill>
                  <a:srgbClr val="000000"/>
                </a:solidFill>
              </a:rPr>
              <a:t>bij</a:t>
            </a:r>
            <a:r>
              <a:rPr lang="en-US" sz="2000" b="1" kern="0" dirty="0" smtClean="0">
                <a:solidFill>
                  <a:srgbClr val="000000"/>
                </a:solidFill>
              </a:rPr>
              <a:t> V1OOPC </a:t>
            </a:r>
            <a:r>
              <a:rPr lang="en-US" sz="2000" b="1" kern="0" dirty="0" err="1" smtClean="0">
                <a:solidFill>
                  <a:srgbClr val="000000"/>
                </a:solidFill>
              </a:rPr>
              <a:t>hebt</a:t>
            </a:r>
            <a:r>
              <a:rPr lang="en-US" sz="2000" b="1" kern="0" dirty="0" smtClean="0">
                <a:solidFill>
                  <a:srgbClr val="000000"/>
                </a:solidFill>
              </a:rPr>
              <a:t> </a:t>
            </a:r>
            <a:r>
              <a:rPr lang="en-US" sz="2000" b="1" kern="0" dirty="0" err="1" smtClean="0">
                <a:solidFill>
                  <a:srgbClr val="000000"/>
                </a:solidFill>
              </a:rPr>
              <a:t>gebruikt</a:t>
            </a:r>
            <a:r>
              <a:rPr lang="en-US" sz="2000" b="1" kern="0" dirty="0" smtClean="0">
                <a:solidFill>
                  <a:srgbClr val="000000"/>
                </a:solidFill>
              </a:rPr>
              <a:t>.</a:t>
            </a:r>
          </a:p>
          <a:p>
            <a:pPr lvl="1">
              <a:spcBef>
                <a:spcPct val="20000"/>
              </a:spcBef>
              <a:buClr>
                <a:schemeClr val="accent1"/>
              </a:buClr>
              <a:buSzPct val="60000"/>
              <a:defRPr/>
            </a:pPr>
            <a:r>
              <a:rPr lang="en-US" sz="1600" b="1" kern="0" dirty="0" err="1" smtClean="0">
                <a:solidFill>
                  <a:srgbClr val="000000"/>
                </a:solidFill>
              </a:rPr>
              <a:t>Gebaseerd</a:t>
            </a:r>
            <a:r>
              <a:rPr lang="en-US" sz="1600" b="1" kern="0" dirty="0" smtClean="0">
                <a:solidFill>
                  <a:srgbClr val="000000"/>
                </a:solidFill>
              </a:rPr>
              <a:t> op </a:t>
            </a:r>
            <a:r>
              <a:rPr lang="en-US" sz="1600" b="1" kern="0" dirty="0" err="1" smtClean="0">
                <a:solidFill>
                  <a:srgbClr val="000000"/>
                </a:solidFill>
              </a:rPr>
              <a:t>gcc</a:t>
            </a:r>
            <a:r>
              <a:rPr lang="en-US" sz="1600" b="1" kern="0" dirty="0" smtClean="0">
                <a:solidFill>
                  <a:srgbClr val="000000"/>
                </a:solidFill>
              </a:rPr>
              <a:t>, </a:t>
            </a:r>
            <a:r>
              <a:rPr lang="en-US" sz="1600" b="1" kern="0" dirty="0" err="1" smtClean="0">
                <a:solidFill>
                  <a:srgbClr val="000000"/>
                </a:solidFill>
              </a:rPr>
              <a:t>makefiles</a:t>
            </a:r>
            <a:r>
              <a:rPr lang="en-US" sz="1600" b="1" kern="0" dirty="0" smtClean="0">
                <a:solidFill>
                  <a:srgbClr val="000000"/>
                </a:solidFill>
              </a:rPr>
              <a:t>, </a:t>
            </a:r>
            <a:r>
              <a:rPr lang="en-US" sz="1600" b="1" kern="0" dirty="0" err="1" smtClean="0">
                <a:solidFill>
                  <a:srgbClr val="000000"/>
                </a:solidFill>
              </a:rPr>
              <a:t>een</a:t>
            </a:r>
            <a:r>
              <a:rPr lang="en-US" sz="1600" b="1" kern="0" dirty="0" smtClean="0">
                <a:solidFill>
                  <a:srgbClr val="000000"/>
                </a:solidFill>
              </a:rPr>
              <a:t> </a:t>
            </a:r>
            <a:r>
              <a:rPr lang="en-US" sz="1600" b="1" kern="0" dirty="0" err="1" smtClean="0">
                <a:solidFill>
                  <a:srgbClr val="000000"/>
                </a:solidFill>
              </a:rPr>
              <a:t>aantal</a:t>
            </a:r>
            <a:r>
              <a:rPr lang="en-US" sz="1600" b="1" kern="0" dirty="0" smtClean="0">
                <a:solidFill>
                  <a:srgbClr val="000000"/>
                </a:solidFill>
              </a:rPr>
              <a:t> OO/hardware libraries, </a:t>
            </a:r>
            <a:r>
              <a:rPr lang="en-US" sz="1600" b="1" kern="0" dirty="0" err="1" smtClean="0">
                <a:solidFill>
                  <a:srgbClr val="000000"/>
                </a:solidFill>
              </a:rPr>
              <a:t>en</a:t>
            </a:r>
            <a:r>
              <a:rPr lang="en-US" sz="1600" b="1" kern="0" dirty="0" smtClean="0">
                <a:solidFill>
                  <a:srgbClr val="000000"/>
                </a:solidFill>
              </a:rPr>
              <a:t> de </a:t>
            </a:r>
            <a:r>
              <a:rPr lang="en-US" sz="1600" b="1" kern="0" dirty="0" err="1" smtClean="0">
                <a:solidFill>
                  <a:srgbClr val="000000"/>
                </a:solidFill>
              </a:rPr>
              <a:t>CodeLite</a:t>
            </a:r>
            <a:r>
              <a:rPr lang="en-US" sz="1600" b="1" kern="0" dirty="0" smtClean="0">
                <a:solidFill>
                  <a:srgbClr val="000000"/>
                </a:solidFill>
              </a:rPr>
              <a:t> IDE. </a:t>
            </a:r>
            <a:endParaRPr lang="nl-NL" sz="1600" b="1" kern="0" dirty="0" smtClean="0">
              <a:solidFill>
                <a:srgbClr val="000000"/>
              </a:solidFill>
            </a:endParaRPr>
          </a:p>
          <a:p>
            <a:pPr>
              <a:spcBef>
                <a:spcPct val="20000"/>
              </a:spcBef>
              <a:buClr>
                <a:schemeClr val="accent1"/>
              </a:buClr>
              <a:buSzPct val="60000"/>
              <a:defRPr/>
            </a:pPr>
            <a:endParaRPr lang="nl-NL" sz="2000" b="1" kern="0" dirty="0" smtClean="0">
              <a:solidFill>
                <a:srgbClr val="000000"/>
              </a:solidFill>
            </a:endParaRPr>
          </a:p>
          <a:p>
            <a:pPr>
              <a:spcBef>
                <a:spcPct val="20000"/>
              </a:spcBef>
              <a:buClr>
                <a:schemeClr val="accent1"/>
              </a:buClr>
              <a:buSzPct val="60000"/>
              <a:defRPr/>
            </a:pPr>
            <a:r>
              <a:rPr lang="nl-NL" sz="2000" b="1" kern="0" dirty="0" smtClean="0">
                <a:solidFill>
                  <a:srgbClr val="000000"/>
                </a:solidFill>
              </a:rPr>
              <a:t>Eventueel kan (als daar en goede reden voor is) in overleg ook een andere </a:t>
            </a:r>
            <a:r>
              <a:rPr lang="nl-NL" sz="2000" b="1" kern="0" dirty="0">
                <a:solidFill>
                  <a:srgbClr val="000000"/>
                </a:solidFill>
              </a:rPr>
              <a:t>target hardware </a:t>
            </a:r>
            <a:r>
              <a:rPr lang="nl-NL" sz="2000" b="1" kern="0" dirty="0" smtClean="0">
                <a:solidFill>
                  <a:srgbClr val="000000"/>
                </a:solidFill>
              </a:rPr>
              <a:t>(bv. </a:t>
            </a:r>
            <a:r>
              <a:rPr lang="nl-NL" sz="2000" b="1" kern="0" dirty="0" err="1" smtClean="0">
                <a:solidFill>
                  <a:srgbClr val="000000"/>
                </a:solidFill>
              </a:rPr>
              <a:t>RaPi</a:t>
            </a:r>
            <a:r>
              <a:rPr lang="nl-NL" sz="2000" b="1" kern="0" dirty="0" smtClean="0">
                <a:solidFill>
                  <a:srgbClr val="000000"/>
                </a:solidFill>
              </a:rPr>
              <a:t> native) en/of ontwikkelomgeving (bv </a:t>
            </a:r>
            <a:r>
              <a:rPr lang="nl-NL" sz="2000" b="1" kern="0" dirty="0" err="1" smtClean="0">
                <a:solidFill>
                  <a:srgbClr val="000000"/>
                </a:solidFill>
              </a:rPr>
              <a:t>mbed</a:t>
            </a:r>
            <a:r>
              <a:rPr lang="nl-NL" sz="2000" b="1" kern="0" dirty="0" smtClean="0">
                <a:solidFill>
                  <a:srgbClr val="000000"/>
                </a:solidFill>
              </a:rPr>
              <a:t>) worden gebruikt.</a:t>
            </a:r>
            <a:endParaRPr lang="en-US" sz="2000" b="1" kern="0" dirty="0" smtClean="0">
              <a:solidFill>
                <a:srgbClr val="000000"/>
              </a:solidFill>
            </a:endParaRPr>
          </a:p>
        </p:txBody>
      </p:sp>
    </p:spTree>
    <p:extLst>
      <p:ext uri="{BB962C8B-B14F-4D97-AF65-F5344CB8AC3E}">
        <p14:creationId xmlns:p14="http://schemas.microsoft.com/office/powerpoint/2010/main" val="171621357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err="1" smtClean="0"/>
              <a:t>Voorbeelden</a:t>
            </a:r>
            <a:r>
              <a:rPr lang="en-US" dirty="0" smtClean="0"/>
              <a:t> </a:t>
            </a:r>
            <a:r>
              <a:rPr lang="en-US" dirty="0" err="1" smtClean="0"/>
              <a:t>uit</a:t>
            </a:r>
            <a:r>
              <a:rPr lang="en-US" dirty="0" smtClean="0"/>
              <a:t> V1TH04</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14</a:t>
            </a:fld>
            <a:endParaRPr lang="en-US" dirty="0"/>
          </a:p>
        </p:txBody>
      </p:sp>
      <p:pic>
        <p:nvPicPr>
          <p:cNvPr id="3" name="Picture 2"/>
          <p:cNvPicPr>
            <a:picLocks noChangeAspect="1"/>
          </p:cNvPicPr>
          <p:nvPr/>
        </p:nvPicPr>
        <p:blipFill>
          <a:blip r:embed="rId2"/>
          <a:stretch>
            <a:fillRect/>
          </a:stretch>
        </p:blipFill>
        <p:spPr>
          <a:xfrm>
            <a:off x="323528" y="1681280"/>
            <a:ext cx="1872208" cy="1177981"/>
          </a:xfrm>
          <a:prstGeom prst="rect">
            <a:avLst/>
          </a:prstGeom>
        </p:spPr>
      </p:pic>
      <p:pic>
        <p:nvPicPr>
          <p:cNvPr id="6" name="Picture 5"/>
          <p:cNvPicPr>
            <a:picLocks noChangeAspect="1"/>
          </p:cNvPicPr>
          <p:nvPr/>
        </p:nvPicPr>
        <p:blipFill>
          <a:blip r:embed="rId3"/>
          <a:stretch>
            <a:fillRect/>
          </a:stretch>
        </p:blipFill>
        <p:spPr>
          <a:xfrm>
            <a:off x="2281873" y="1681280"/>
            <a:ext cx="1551306" cy="2197814"/>
          </a:xfrm>
          <a:prstGeom prst="rect">
            <a:avLst/>
          </a:prstGeom>
        </p:spPr>
      </p:pic>
      <p:pic>
        <p:nvPicPr>
          <p:cNvPr id="7" name="Picture 6"/>
          <p:cNvPicPr>
            <a:picLocks noChangeAspect="1"/>
          </p:cNvPicPr>
          <p:nvPr/>
        </p:nvPicPr>
        <p:blipFill>
          <a:blip r:embed="rId4"/>
          <a:stretch>
            <a:fillRect/>
          </a:stretch>
        </p:blipFill>
        <p:spPr>
          <a:xfrm>
            <a:off x="6444208" y="1760354"/>
            <a:ext cx="1941975" cy="1746611"/>
          </a:xfrm>
          <a:prstGeom prst="rect">
            <a:avLst/>
          </a:prstGeom>
        </p:spPr>
      </p:pic>
      <p:pic>
        <p:nvPicPr>
          <p:cNvPr id="10" name="Picture 9"/>
          <p:cNvPicPr>
            <a:picLocks noChangeAspect="1"/>
          </p:cNvPicPr>
          <p:nvPr/>
        </p:nvPicPr>
        <p:blipFill>
          <a:blip r:embed="rId5"/>
          <a:stretch>
            <a:fillRect/>
          </a:stretch>
        </p:blipFill>
        <p:spPr>
          <a:xfrm>
            <a:off x="6444208" y="3589133"/>
            <a:ext cx="2316568" cy="1416062"/>
          </a:xfrm>
          <a:prstGeom prst="rect">
            <a:avLst/>
          </a:prstGeom>
        </p:spPr>
      </p:pic>
      <p:pic>
        <p:nvPicPr>
          <p:cNvPr id="11" name="Picture 10"/>
          <p:cNvPicPr>
            <a:picLocks noChangeAspect="1"/>
          </p:cNvPicPr>
          <p:nvPr/>
        </p:nvPicPr>
        <p:blipFill>
          <a:blip r:embed="rId6"/>
          <a:stretch>
            <a:fillRect/>
          </a:stretch>
        </p:blipFill>
        <p:spPr>
          <a:xfrm>
            <a:off x="359646" y="3117159"/>
            <a:ext cx="1817797" cy="1098398"/>
          </a:xfrm>
          <a:prstGeom prst="rect">
            <a:avLst/>
          </a:prstGeom>
        </p:spPr>
      </p:pic>
      <p:pic>
        <p:nvPicPr>
          <p:cNvPr id="12" name="Picture 11"/>
          <p:cNvPicPr>
            <a:picLocks noChangeAspect="1"/>
          </p:cNvPicPr>
          <p:nvPr/>
        </p:nvPicPr>
        <p:blipFill>
          <a:blip r:embed="rId7"/>
          <a:stretch>
            <a:fillRect/>
          </a:stretch>
        </p:blipFill>
        <p:spPr>
          <a:xfrm>
            <a:off x="4012521" y="3497175"/>
            <a:ext cx="2228780" cy="1599977"/>
          </a:xfrm>
          <a:prstGeom prst="rect">
            <a:avLst/>
          </a:prstGeom>
        </p:spPr>
      </p:pic>
      <p:pic>
        <p:nvPicPr>
          <p:cNvPr id="13" name="Picture 12"/>
          <p:cNvPicPr>
            <a:picLocks noChangeAspect="1"/>
          </p:cNvPicPr>
          <p:nvPr/>
        </p:nvPicPr>
        <p:blipFill>
          <a:blip r:embed="rId8"/>
          <a:stretch>
            <a:fillRect/>
          </a:stretch>
        </p:blipFill>
        <p:spPr>
          <a:xfrm>
            <a:off x="321395" y="4527741"/>
            <a:ext cx="1641444" cy="1429364"/>
          </a:xfrm>
          <a:prstGeom prst="rect">
            <a:avLst/>
          </a:prstGeom>
        </p:spPr>
      </p:pic>
      <p:pic>
        <p:nvPicPr>
          <p:cNvPr id="14" name="Picture 13"/>
          <p:cNvPicPr>
            <a:picLocks noChangeAspect="1"/>
          </p:cNvPicPr>
          <p:nvPr/>
        </p:nvPicPr>
        <p:blipFill>
          <a:blip r:embed="rId9"/>
          <a:stretch>
            <a:fillRect/>
          </a:stretch>
        </p:blipFill>
        <p:spPr>
          <a:xfrm>
            <a:off x="2143429" y="4441958"/>
            <a:ext cx="1696799" cy="2007247"/>
          </a:xfrm>
          <a:prstGeom prst="rect">
            <a:avLst/>
          </a:prstGeom>
        </p:spPr>
      </p:pic>
      <p:pic>
        <p:nvPicPr>
          <p:cNvPr id="15" name="Picture 14"/>
          <p:cNvPicPr>
            <a:picLocks noChangeAspect="1"/>
          </p:cNvPicPr>
          <p:nvPr/>
        </p:nvPicPr>
        <p:blipFill>
          <a:blip r:embed="rId10"/>
          <a:stretch>
            <a:fillRect/>
          </a:stretch>
        </p:blipFill>
        <p:spPr>
          <a:xfrm>
            <a:off x="4106070" y="1754536"/>
            <a:ext cx="2065246" cy="1574836"/>
          </a:xfrm>
          <a:prstGeom prst="rect">
            <a:avLst/>
          </a:prstGeom>
        </p:spPr>
      </p:pic>
      <p:pic>
        <p:nvPicPr>
          <p:cNvPr id="16" name="Picture 15"/>
          <p:cNvPicPr>
            <a:picLocks noChangeAspect="1"/>
          </p:cNvPicPr>
          <p:nvPr/>
        </p:nvPicPr>
        <p:blipFill>
          <a:blip r:embed="rId11"/>
          <a:stretch>
            <a:fillRect/>
          </a:stretch>
        </p:blipFill>
        <p:spPr>
          <a:xfrm>
            <a:off x="4896036" y="5184260"/>
            <a:ext cx="3096344" cy="1308497"/>
          </a:xfrm>
          <a:prstGeom prst="rect">
            <a:avLst/>
          </a:prstGeom>
        </p:spPr>
      </p:pic>
    </p:spTree>
    <p:extLst>
      <p:ext uri="{BB962C8B-B14F-4D97-AF65-F5344CB8AC3E}">
        <p14:creationId xmlns:p14="http://schemas.microsoft.com/office/powerpoint/2010/main" val="392045571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err="1" smtClean="0"/>
              <a:t>Voorbeelden</a:t>
            </a:r>
            <a:r>
              <a:rPr lang="en-US" dirty="0" smtClean="0"/>
              <a:t> </a:t>
            </a:r>
            <a:r>
              <a:rPr lang="en-US" dirty="0" err="1" smtClean="0"/>
              <a:t>uit</a:t>
            </a:r>
            <a:r>
              <a:rPr lang="en-US" dirty="0" smtClean="0"/>
              <a:t> V1IPASS 2015-2016 </a:t>
            </a:r>
            <a:r>
              <a:rPr lang="en-US" dirty="0" err="1" smtClean="0"/>
              <a:t>jaar</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15</a:t>
            </a:fld>
            <a:endParaRPr lang="en-US" dirty="0"/>
          </a:p>
        </p:txBody>
      </p:sp>
      <p:pic>
        <p:nvPicPr>
          <p:cNvPr id="5" name="Picture 4"/>
          <p:cNvPicPr>
            <a:picLocks noChangeAspect="1"/>
          </p:cNvPicPr>
          <p:nvPr/>
        </p:nvPicPr>
        <p:blipFill>
          <a:blip r:embed="rId2"/>
          <a:stretch>
            <a:fillRect/>
          </a:stretch>
        </p:blipFill>
        <p:spPr>
          <a:xfrm>
            <a:off x="285837" y="1522329"/>
            <a:ext cx="1517723" cy="1258599"/>
          </a:xfrm>
          <a:prstGeom prst="rect">
            <a:avLst/>
          </a:prstGeom>
        </p:spPr>
      </p:pic>
      <p:pic>
        <p:nvPicPr>
          <p:cNvPr id="8" name="Picture 7"/>
          <p:cNvPicPr>
            <a:picLocks noChangeAspect="1"/>
          </p:cNvPicPr>
          <p:nvPr/>
        </p:nvPicPr>
        <p:blipFill>
          <a:blip r:embed="rId3"/>
          <a:stretch>
            <a:fillRect/>
          </a:stretch>
        </p:blipFill>
        <p:spPr>
          <a:xfrm>
            <a:off x="2038481" y="1521220"/>
            <a:ext cx="1599412" cy="1205036"/>
          </a:xfrm>
          <a:prstGeom prst="rect">
            <a:avLst/>
          </a:prstGeom>
        </p:spPr>
      </p:pic>
      <p:pic>
        <p:nvPicPr>
          <p:cNvPr id="9" name="Picture 8"/>
          <p:cNvPicPr>
            <a:picLocks noChangeAspect="1"/>
          </p:cNvPicPr>
          <p:nvPr/>
        </p:nvPicPr>
        <p:blipFill>
          <a:blip r:embed="rId4"/>
          <a:stretch>
            <a:fillRect/>
          </a:stretch>
        </p:blipFill>
        <p:spPr>
          <a:xfrm>
            <a:off x="5350751" y="1521221"/>
            <a:ext cx="1410575" cy="1269688"/>
          </a:xfrm>
          <a:prstGeom prst="rect">
            <a:avLst/>
          </a:prstGeom>
        </p:spPr>
      </p:pic>
      <p:pic>
        <p:nvPicPr>
          <p:cNvPr id="17" name="Picture 16"/>
          <p:cNvPicPr>
            <a:picLocks noChangeAspect="1"/>
          </p:cNvPicPr>
          <p:nvPr/>
        </p:nvPicPr>
        <p:blipFill>
          <a:blip r:embed="rId5"/>
          <a:stretch>
            <a:fillRect/>
          </a:stretch>
        </p:blipFill>
        <p:spPr>
          <a:xfrm>
            <a:off x="6870037" y="1511479"/>
            <a:ext cx="2067648" cy="1121217"/>
          </a:xfrm>
          <a:prstGeom prst="rect">
            <a:avLst/>
          </a:prstGeom>
        </p:spPr>
      </p:pic>
      <p:pic>
        <p:nvPicPr>
          <p:cNvPr id="18" name="Picture 17"/>
          <p:cNvPicPr>
            <a:picLocks noChangeAspect="1"/>
          </p:cNvPicPr>
          <p:nvPr/>
        </p:nvPicPr>
        <p:blipFill>
          <a:blip r:embed="rId6"/>
          <a:stretch>
            <a:fillRect/>
          </a:stretch>
        </p:blipFill>
        <p:spPr>
          <a:xfrm>
            <a:off x="3872814" y="1531200"/>
            <a:ext cx="1250786" cy="1259708"/>
          </a:xfrm>
          <a:prstGeom prst="rect">
            <a:avLst/>
          </a:prstGeom>
        </p:spPr>
      </p:pic>
      <p:pic>
        <p:nvPicPr>
          <p:cNvPr id="19" name="Picture 18"/>
          <p:cNvPicPr>
            <a:picLocks noChangeAspect="1"/>
          </p:cNvPicPr>
          <p:nvPr/>
        </p:nvPicPr>
        <p:blipFill>
          <a:blip r:embed="rId7"/>
          <a:stretch>
            <a:fillRect/>
          </a:stretch>
        </p:blipFill>
        <p:spPr>
          <a:xfrm>
            <a:off x="274766" y="2852937"/>
            <a:ext cx="1856673" cy="1152128"/>
          </a:xfrm>
          <a:prstGeom prst="rect">
            <a:avLst/>
          </a:prstGeom>
        </p:spPr>
      </p:pic>
      <p:pic>
        <p:nvPicPr>
          <p:cNvPr id="20" name="Picture 19"/>
          <p:cNvPicPr>
            <a:picLocks noChangeAspect="1"/>
          </p:cNvPicPr>
          <p:nvPr/>
        </p:nvPicPr>
        <p:blipFill>
          <a:blip r:embed="rId8"/>
          <a:stretch>
            <a:fillRect/>
          </a:stretch>
        </p:blipFill>
        <p:spPr>
          <a:xfrm>
            <a:off x="2267744" y="2790909"/>
            <a:ext cx="1507228" cy="998131"/>
          </a:xfrm>
          <a:prstGeom prst="rect">
            <a:avLst/>
          </a:prstGeom>
        </p:spPr>
      </p:pic>
      <p:pic>
        <p:nvPicPr>
          <p:cNvPr id="21" name="Picture 20"/>
          <p:cNvPicPr>
            <a:picLocks noChangeAspect="1"/>
          </p:cNvPicPr>
          <p:nvPr/>
        </p:nvPicPr>
        <p:blipFill>
          <a:blip r:embed="rId9"/>
          <a:stretch>
            <a:fillRect/>
          </a:stretch>
        </p:blipFill>
        <p:spPr>
          <a:xfrm>
            <a:off x="7437641" y="2848905"/>
            <a:ext cx="1509083" cy="940135"/>
          </a:xfrm>
          <a:prstGeom prst="rect">
            <a:avLst/>
          </a:prstGeom>
        </p:spPr>
      </p:pic>
      <p:pic>
        <p:nvPicPr>
          <p:cNvPr id="22" name="Picture 21"/>
          <p:cNvPicPr>
            <a:picLocks noChangeAspect="1"/>
          </p:cNvPicPr>
          <p:nvPr/>
        </p:nvPicPr>
        <p:blipFill>
          <a:blip r:embed="rId10"/>
          <a:stretch>
            <a:fillRect/>
          </a:stretch>
        </p:blipFill>
        <p:spPr>
          <a:xfrm>
            <a:off x="323528" y="4293096"/>
            <a:ext cx="1909644" cy="720080"/>
          </a:xfrm>
          <a:prstGeom prst="rect">
            <a:avLst/>
          </a:prstGeom>
        </p:spPr>
      </p:pic>
      <p:pic>
        <p:nvPicPr>
          <p:cNvPr id="23" name="Picture 22"/>
          <p:cNvPicPr>
            <a:picLocks noChangeAspect="1"/>
          </p:cNvPicPr>
          <p:nvPr/>
        </p:nvPicPr>
        <p:blipFill>
          <a:blip r:embed="rId11"/>
          <a:stretch>
            <a:fillRect/>
          </a:stretch>
        </p:blipFill>
        <p:spPr>
          <a:xfrm>
            <a:off x="5792599" y="2978971"/>
            <a:ext cx="1284701" cy="927427"/>
          </a:xfrm>
          <a:prstGeom prst="rect">
            <a:avLst/>
          </a:prstGeom>
        </p:spPr>
      </p:pic>
      <p:pic>
        <p:nvPicPr>
          <p:cNvPr id="24" name="Picture 23"/>
          <p:cNvPicPr>
            <a:picLocks noChangeAspect="1"/>
          </p:cNvPicPr>
          <p:nvPr/>
        </p:nvPicPr>
        <p:blipFill>
          <a:blip r:embed="rId12"/>
          <a:stretch>
            <a:fillRect/>
          </a:stretch>
        </p:blipFill>
        <p:spPr>
          <a:xfrm>
            <a:off x="4149066" y="2864974"/>
            <a:ext cx="1352876" cy="1117629"/>
          </a:xfrm>
          <a:prstGeom prst="rect">
            <a:avLst/>
          </a:prstGeom>
        </p:spPr>
      </p:pic>
      <p:pic>
        <p:nvPicPr>
          <p:cNvPr id="25" name="Picture 24"/>
          <p:cNvPicPr>
            <a:picLocks noChangeAspect="1"/>
          </p:cNvPicPr>
          <p:nvPr/>
        </p:nvPicPr>
        <p:blipFill>
          <a:blip r:embed="rId13"/>
          <a:stretch>
            <a:fillRect/>
          </a:stretch>
        </p:blipFill>
        <p:spPr>
          <a:xfrm>
            <a:off x="308531" y="5139529"/>
            <a:ext cx="1959213" cy="1261271"/>
          </a:xfrm>
          <a:prstGeom prst="rect">
            <a:avLst/>
          </a:prstGeom>
        </p:spPr>
      </p:pic>
      <p:pic>
        <p:nvPicPr>
          <p:cNvPr id="26" name="Picture 25"/>
          <p:cNvPicPr>
            <a:picLocks noChangeAspect="1"/>
          </p:cNvPicPr>
          <p:nvPr/>
        </p:nvPicPr>
        <p:blipFill>
          <a:blip r:embed="rId14"/>
          <a:stretch>
            <a:fillRect/>
          </a:stretch>
        </p:blipFill>
        <p:spPr>
          <a:xfrm>
            <a:off x="7043792" y="3982603"/>
            <a:ext cx="1989421" cy="1258492"/>
          </a:xfrm>
          <a:prstGeom prst="rect">
            <a:avLst/>
          </a:prstGeom>
        </p:spPr>
      </p:pic>
      <p:pic>
        <p:nvPicPr>
          <p:cNvPr id="27" name="Picture 26"/>
          <p:cNvPicPr>
            <a:picLocks noChangeAspect="1"/>
          </p:cNvPicPr>
          <p:nvPr/>
        </p:nvPicPr>
        <p:blipFill>
          <a:blip r:embed="rId15"/>
          <a:stretch>
            <a:fillRect/>
          </a:stretch>
        </p:blipFill>
        <p:spPr>
          <a:xfrm>
            <a:off x="2412298" y="5309504"/>
            <a:ext cx="1291760" cy="1131240"/>
          </a:xfrm>
          <a:prstGeom prst="rect">
            <a:avLst/>
          </a:prstGeom>
        </p:spPr>
      </p:pic>
      <p:pic>
        <p:nvPicPr>
          <p:cNvPr id="28" name="Picture 27"/>
          <p:cNvPicPr>
            <a:picLocks noChangeAspect="1"/>
          </p:cNvPicPr>
          <p:nvPr/>
        </p:nvPicPr>
        <p:blipFill>
          <a:blip r:embed="rId16"/>
          <a:stretch>
            <a:fillRect/>
          </a:stretch>
        </p:blipFill>
        <p:spPr>
          <a:xfrm>
            <a:off x="2412298" y="3887400"/>
            <a:ext cx="1518804" cy="1252129"/>
          </a:xfrm>
          <a:prstGeom prst="rect">
            <a:avLst/>
          </a:prstGeom>
        </p:spPr>
      </p:pic>
      <p:pic>
        <p:nvPicPr>
          <p:cNvPr id="29" name="Picture 28"/>
          <p:cNvPicPr>
            <a:picLocks noChangeAspect="1"/>
          </p:cNvPicPr>
          <p:nvPr/>
        </p:nvPicPr>
        <p:blipFill>
          <a:blip r:embed="rId17"/>
          <a:stretch>
            <a:fillRect/>
          </a:stretch>
        </p:blipFill>
        <p:spPr>
          <a:xfrm>
            <a:off x="5553850" y="4068607"/>
            <a:ext cx="1407614" cy="1491976"/>
          </a:xfrm>
          <a:prstGeom prst="rect">
            <a:avLst/>
          </a:prstGeom>
        </p:spPr>
      </p:pic>
      <p:pic>
        <p:nvPicPr>
          <p:cNvPr id="30" name="Picture 29"/>
          <p:cNvPicPr>
            <a:picLocks noChangeAspect="1"/>
          </p:cNvPicPr>
          <p:nvPr/>
        </p:nvPicPr>
        <p:blipFill>
          <a:blip r:embed="rId18"/>
          <a:stretch>
            <a:fillRect/>
          </a:stretch>
        </p:blipFill>
        <p:spPr>
          <a:xfrm>
            <a:off x="4050879" y="4113598"/>
            <a:ext cx="1383193" cy="1614640"/>
          </a:xfrm>
          <a:prstGeom prst="rect">
            <a:avLst/>
          </a:prstGeom>
        </p:spPr>
      </p:pic>
      <p:pic>
        <p:nvPicPr>
          <p:cNvPr id="31" name="Picture 30"/>
          <p:cNvPicPr>
            <a:picLocks noChangeAspect="1"/>
          </p:cNvPicPr>
          <p:nvPr/>
        </p:nvPicPr>
        <p:blipFill>
          <a:blip r:embed="rId19"/>
          <a:stretch>
            <a:fillRect/>
          </a:stretch>
        </p:blipFill>
        <p:spPr>
          <a:xfrm>
            <a:off x="5638719" y="5661248"/>
            <a:ext cx="1561147" cy="1123193"/>
          </a:xfrm>
          <a:prstGeom prst="rect">
            <a:avLst/>
          </a:prstGeom>
        </p:spPr>
      </p:pic>
    </p:spTree>
    <p:extLst>
      <p:ext uri="{BB962C8B-B14F-4D97-AF65-F5344CB8AC3E}">
        <p14:creationId xmlns:p14="http://schemas.microsoft.com/office/powerpoint/2010/main" val="22149167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err="1" smtClean="0"/>
              <a:t>Stappen</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16</a:t>
            </a:fld>
            <a:endParaRPr lang="en-US" dirty="0"/>
          </a:p>
        </p:txBody>
      </p:sp>
      <p:sp>
        <p:nvSpPr>
          <p:cNvPr id="8" name="Subtitle 2"/>
          <p:cNvSpPr txBox="1">
            <a:spLocks/>
          </p:cNvSpPr>
          <p:nvPr/>
        </p:nvSpPr>
        <p:spPr bwMode="auto">
          <a:xfrm>
            <a:off x="790653" y="1988840"/>
            <a:ext cx="6912768" cy="440120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L="342900" indent="-342900">
              <a:spcBef>
                <a:spcPct val="20000"/>
              </a:spcBef>
              <a:buClr>
                <a:schemeClr val="accent1"/>
              </a:buClr>
              <a:buSzPct val="60000"/>
              <a:buFont typeface="Wingdings" panose="05000000000000000000" pitchFamily="2" charset="2"/>
              <a:buChar char="q"/>
              <a:defRPr/>
            </a:pPr>
            <a:r>
              <a:rPr lang="en-US" sz="2000" b="1" kern="0" dirty="0" err="1" smtClean="0">
                <a:solidFill>
                  <a:srgbClr val="000000"/>
                </a:solidFill>
              </a:rPr>
              <a:t>Bespreek</a:t>
            </a:r>
            <a:r>
              <a:rPr lang="en-US" sz="2000" b="1" kern="0" dirty="0" smtClean="0">
                <a:solidFill>
                  <a:srgbClr val="000000"/>
                </a:solidFill>
              </a:rPr>
              <a:t> plan met docent, </a:t>
            </a:r>
            <a:r>
              <a:rPr lang="en-US" sz="2000" b="1" kern="0" dirty="0" err="1" smtClean="0">
                <a:solidFill>
                  <a:srgbClr val="000000"/>
                </a:solidFill>
              </a:rPr>
              <a:t>verkrijg</a:t>
            </a:r>
            <a:r>
              <a:rPr lang="en-US" sz="2000" b="1" kern="0" dirty="0" smtClean="0">
                <a:solidFill>
                  <a:srgbClr val="000000"/>
                </a:solidFill>
              </a:rPr>
              <a:t> </a:t>
            </a:r>
            <a:r>
              <a:rPr lang="en-US" sz="2000" b="1" kern="0" dirty="0" err="1" smtClean="0">
                <a:solidFill>
                  <a:srgbClr val="000000"/>
                </a:solidFill>
              </a:rPr>
              <a:t>goedkeuring</a:t>
            </a:r>
            <a:endParaRPr lang="en-US" sz="2000" b="1" kern="0" dirty="0" smtClean="0">
              <a:solidFill>
                <a:srgbClr val="000000"/>
              </a:solidFill>
            </a:endParaRPr>
          </a:p>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Schrijf PVA v1.0, inleveren</a:t>
            </a:r>
          </a:p>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Koop (zelf!) hardware (DX, </a:t>
            </a:r>
            <a:r>
              <a:rPr lang="nl-NL" sz="2000" b="1" kern="0" dirty="0" err="1" smtClean="0">
                <a:solidFill>
                  <a:srgbClr val="000000"/>
                </a:solidFill>
              </a:rPr>
              <a:t>aliexpress</a:t>
            </a:r>
            <a:r>
              <a:rPr lang="nl-NL" sz="2000" b="1" kern="0" dirty="0" smtClean="0">
                <a:solidFill>
                  <a:srgbClr val="000000"/>
                </a:solidFill>
              </a:rPr>
              <a:t> etc. hebben ~4 weken levertijd, </a:t>
            </a:r>
            <a:r>
              <a:rPr lang="nl-NL" sz="2000" b="1" kern="0" dirty="0" err="1" smtClean="0">
                <a:solidFill>
                  <a:srgbClr val="000000"/>
                </a:solidFill>
              </a:rPr>
              <a:t>tinitronics</a:t>
            </a:r>
            <a:r>
              <a:rPr lang="nl-NL" sz="2000" b="1" kern="0" dirty="0" smtClean="0">
                <a:solidFill>
                  <a:srgbClr val="000000"/>
                </a:solidFill>
              </a:rPr>
              <a:t> is een NL alternatief)</a:t>
            </a:r>
          </a:p>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Volg C++ en doe de practica serieus en zelfstandig (de andere vakken heb je natuurlijk al met goed resultaat gedaan!)</a:t>
            </a:r>
          </a:p>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Werk aan je product, let er op dat je de deelresultaten bewaart: beter een 6 zeker gesteld dan een mislukte gooi naar een 9.</a:t>
            </a:r>
          </a:p>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Schrijf je in voor de eindbeoordeling en neem er aan deel.</a:t>
            </a:r>
          </a:p>
        </p:txBody>
      </p:sp>
    </p:spTree>
    <p:extLst>
      <p:ext uri="{BB962C8B-B14F-4D97-AF65-F5344CB8AC3E}">
        <p14:creationId xmlns:p14="http://schemas.microsoft.com/office/powerpoint/2010/main" val="4412727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smtClean="0"/>
              <a:t>Deliverables</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17</a:t>
            </a:fld>
            <a:endParaRPr lang="en-US" dirty="0"/>
          </a:p>
        </p:txBody>
      </p:sp>
      <p:sp>
        <p:nvSpPr>
          <p:cNvPr id="8" name="Subtitle 2"/>
          <p:cNvSpPr txBox="1">
            <a:spLocks/>
          </p:cNvSpPr>
          <p:nvPr/>
        </p:nvSpPr>
        <p:spPr bwMode="auto">
          <a:xfrm>
            <a:off x="1043608" y="1945882"/>
            <a:ext cx="7488832" cy="458587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Een kort PVA (max 2 A4), bijgewerkt nav. </a:t>
            </a:r>
            <a:r>
              <a:rPr lang="nl-NL" sz="2000" b="1" kern="0" dirty="0">
                <a:solidFill>
                  <a:srgbClr val="000000"/>
                </a:solidFill>
              </a:rPr>
              <a:t>v</a:t>
            </a:r>
            <a:r>
              <a:rPr lang="nl-NL" sz="2000" b="1" kern="0" dirty="0" smtClean="0">
                <a:solidFill>
                  <a:srgbClr val="000000"/>
                </a:solidFill>
              </a:rPr>
              <a:t>oortschrijdend inzicht</a:t>
            </a:r>
          </a:p>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De </a:t>
            </a:r>
            <a:r>
              <a:rPr lang="nl-NL" sz="2000" b="1" kern="0" dirty="0" err="1" smtClean="0">
                <a:solidFill>
                  <a:srgbClr val="000000"/>
                </a:solidFill>
              </a:rPr>
              <a:t>Doxygen</a:t>
            </a:r>
            <a:r>
              <a:rPr lang="nl-NL" sz="2000" b="1" kern="0" dirty="0" smtClean="0">
                <a:solidFill>
                  <a:srgbClr val="000000"/>
                </a:solidFill>
              </a:rPr>
              <a:t> pagina(s) van het herbruikbare deel</a:t>
            </a:r>
          </a:p>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Een </a:t>
            </a:r>
            <a:r>
              <a:rPr lang="nl-NL" sz="2000" b="1" kern="0" dirty="0">
                <a:solidFill>
                  <a:srgbClr val="000000"/>
                </a:solidFill>
              </a:rPr>
              <a:t>demonstratie, waarbij het prototype/</a:t>
            </a:r>
            <a:r>
              <a:rPr lang="nl-NL" sz="2000" b="1" kern="0" dirty="0" err="1">
                <a:solidFill>
                  <a:srgbClr val="000000"/>
                </a:solidFill>
              </a:rPr>
              <a:t>proof</a:t>
            </a:r>
            <a:r>
              <a:rPr lang="nl-NL" sz="2000" b="1" kern="0" dirty="0">
                <a:solidFill>
                  <a:srgbClr val="000000"/>
                </a:solidFill>
              </a:rPr>
              <a:t>-of-concept/product en de code life getoond wordt</a:t>
            </a:r>
          </a:p>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Een .zip file, bevat</a:t>
            </a:r>
          </a:p>
          <a:p>
            <a:pPr marL="800100" lvl="1"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De code van de applicatie/demo</a:t>
            </a:r>
          </a:p>
          <a:p>
            <a:pPr marL="800100" lvl="1"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Het herbruikbare deel, in een aparte directory</a:t>
            </a:r>
          </a:p>
          <a:p>
            <a:pPr marL="800100" lvl="1"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Tests van dit deel, in een subdirectory ‘test’</a:t>
            </a:r>
          </a:p>
          <a:p>
            <a:pPr marL="800100" lvl="1"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Een beknopte beschrijving van de gebruikte hardware, waarmee een opvolger het project kan nabouwen</a:t>
            </a:r>
          </a:p>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Een poster (ook in de .zip file)</a:t>
            </a:r>
            <a:endParaRPr lang="nl-NL" sz="2000" b="1" kern="0" dirty="0">
              <a:solidFill>
                <a:srgbClr val="000000"/>
              </a:solidFill>
            </a:endParaRPr>
          </a:p>
        </p:txBody>
      </p:sp>
    </p:spTree>
    <p:extLst>
      <p:ext uri="{BB962C8B-B14F-4D97-AF65-F5344CB8AC3E}">
        <p14:creationId xmlns:p14="http://schemas.microsoft.com/office/powerpoint/2010/main" val="186807190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smtClean="0"/>
              <a:t>Poster</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18</a:t>
            </a:fld>
            <a:endParaRPr lang="en-US" dirty="0"/>
          </a:p>
        </p:txBody>
      </p:sp>
      <p:sp>
        <p:nvSpPr>
          <p:cNvPr id="8" name="Subtitle 2"/>
          <p:cNvSpPr txBox="1">
            <a:spLocks/>
          </p:cNvSpPr>
          <p:nvPr/>
        </p:nvSpPr>
        <p:spPr bwMode="auto">
          <a:xfrm>
            <a:off x="1043608" y="1945882"/>
            <a:ext cx="7488832" cy="384720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nl-NL" sz="2000" b="1" kern="0" dirty="0" smtClean="0">
                <a:solidFill>
                  <a:srgbClr val="000000"/>
                </a:solidFill>
              </a:rPr>
              <a:t>Je poster </a:t>
            </a:r>
            <a:r>
              <a:rPr lang="nl-NL" sz="2000" b="1" kern="0" dirty="0">
                <a:solidFill>
                  <a:srgbClr val="000000"/>
                </a:solidFill>
              </a:rPr>
              <a:t>geeft krachtig weer aan welk </a:t>
            </a:r>
            <a:r>
              <a:rPr lang="nl-NL" sz="2000" b="1" kern="0" dirty="0" smtClean="0">
                <a:solidFill>
                  <a:srgbClr val="000000"/>
                </a:solidFill>
              </a:rPr>
              <a:t>probleem / opdracht </a:t>
            </a:r>
            <a:r>
              <a:rPr lang="nl-NL" sz="2000" b="1" kern="0" dirty="0">
                <a:solidFill>
                  <a:srgbClr val="000000"/>
                </a:solidFill>
              </a:rPr>
              <a:t>je gewerkt hebt en hoe je het probleem hebt opgelost</a:t>
            </a:r>
            <a:r>
              <a:rPr lang="nl-NL" sz="2000" b="1" kern="0" dirty="0" smtClean="0">
                <a:solidFill>
                  <a:srgbClr val="000000"/>
                </a:solidFill>
              </a:rPr>
              <a:t>.</a:t>
            </a:r>
          </a:p>
          <a:p>
            <a:pPr>
              <a:spcBef>
                <a:spcPct val="20000"/>
              </a:spcBef>
              <a:buClr>
                <a:schemeClr val="accent1"/>
              </a:buClr>
              <a:buSzPct val="60000"/>
              <a:defRPr/>
            </a:pPr>
            <a:endParaRPr lang="nl-NL" sz="2000" b="1" kern="0" dirty="0">
              <a:solidFill>
                <a:srgbClr val="000000"/>
              </a:solidFill>
            </a:endParaRPr>
          </a:p>
          <a:p>
            <a:pPr>
              <a:spcBef>
                <a:spcPct val="20000"/>
              </a:spcBef>
              <a:buClr>
                <a:schemeClr val="accent1"/>
              </a:buClr>
              <a:buSzPct val="60000"/>
              <a:defRPr/>
            </a:pPr>
            <a:r>
              <a:rPr lang="nl-NL" sz="2000" b="1" kern="0" dirty="0" smtClean="0">
                <a:solidFill>
                  <a:srgbClr val="000000"/>
                </a:solidFill>
              </a:rPr>
              <a:t>Dat is de minimumeis, daar moet je aan voldoen om een voldoende eindresultaat te behalen.</a:t>
            </a:r>
          </a:p>
          <a:p>
            <a:pPr>
              <a:spcBef>
                <a:spcPct val="20000"/>
              </a:spcBef>
              <a:buClr>
                <a:schemeClr val="accent1"/>
              </a:buClr>
              <a:buSzPct val="60000"/>
              <a:defRPr/>
            </a:pPr>
            <a:endParaRPr lang="nl-NL" sz="2000" b="1" kern="0" dirty="0">
              <a:solidFill>
                <a:srgbClr val="000000"/>
              </a:solidFill>
            </a:endParaRPr>
          </a:p>
          <a:p>
            <a:pPr>
              <a:spcBef>
                <a:spcPct val="20000"/>
              </a:spcBef>
              <a:buClr>
                <a:schemeClr val="accent1"/>
              </a:buClr>
              <a:buSzPct val="60000"/>
              <a:defRPr/>
            </a:pPr>
            <a:r>
              <a:rPr lang="nl-NL" sz="2000" b="1" kern="0" dirty="0" smtClean="0">
                <a:solidFill>
                  <a:srgbClr val="000000"/>
                </a:solidFill>
              </a:rPr>
              <a:t>We </a:t>
            </a:r>
            <a:r>
              <a:rPr lang="nl-NL" sz="2000" b="1" kern="0" dirty="0">
                <a:solidFill>
                  <a:srgbClr val="000000"/>
                </a:solidFill>
              </a:rPr>
              <a:t>stellen we een goede vormgeving ook op prijs, </a:t>
            </a:r>
            <a:r>
              <a:rPr lang="nl-NL" sz="2000" b="1" kern="0" dirty="0" smtClean="0">
                <a:solidFill>
                  <a:srgbClr val="000000"/>
                </a:solidFill>
              </a:rPr>
              <a:t>dit kan in de beoordeling worden meegenomen.</a:t>
            </a:r>
            <a:endParaRPr lang="nl-NL" sz="2000" b="1" kern="0" dirty="0">
              <a:solidFill>
                <a:srgbClr val="000000"/>
              </a:solidFill>
            </a:endParaRPr>
          </a:p>
          <a:p>
            <a:pPr marL="342900" indent="-342900">
              <a:spcBef>
                <a:spcPct val="20000"/>
              </a:spcBef>
              <a:buClr>
                <a:schemeClr val="accent1"/>
              </a:buClr>
              <a:buSzPct val="60000"/>
              <a:buFont typeface="Wingdings" panose="05000000000000000000" pitchFamily="2" charset="2"/>
              <a:buChar char="q"/>
              <a:defRPr/>
            </a:pPr>
            <a:endParaRPr lang="nl-NL" sz="2000" b="1" kern="0" dirty="0" smtClean="0">
              <a:solidFill>
                <a:srgbClr val="000000"/>
              </a:solidFill>
            </a:endParaRPr>
          </a:p>
          <a:p>
            <a:pPr marL="342900" indent="-342900">
              <a:spcBef>
                <a:spcPct val="20000"/>
              </a:spcBef>
              <a:buClr>
                <a:schemeClr val="accent1"/>
              </a:buClr>
              <a:buSzPct val="60000"/>
              <a:buFont typeface="Wingdings" panose="05000000000000000000" pitchFamily="2" charset="2"/>
              <a:buChar char="q"/>
              <a:defRPr/>
            </a:pPr>
            <a:endParaRPr lang="nl-NL" sz="2000" b="1" kern="0" dirty="0">
              <a:solidFill>
                <a:srgbClr val="000000"/>
              </a:solidFill>
            </a:endParaRPr>
          </a:p>
        </p:txBody>
      </p:sp>
    </p:spTree>
    <p:extLst>
      <p:ext uri="{BB962C8B-B14F-4D97-AF65-F5344CB8AC3E}">
        <p14:creationId xmlns:p14="http://schemas.microsoft.com/office/powerpoint/2010/main" val="42238183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err="1"/>
              <a:t>B</a:t>
            </a:r>
            <a:r>
              <a:rPr lang="en-US" dirty="0" err="1" smtClean="0"/>
              <a:t>eoordeling</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19</a:t>
            </a:fld>
            <a:endParaRPr lang="en-US" dirty="0"/>
          </a:p>
        </p:txBody>
      </p:sp>
      <p:sp>
        <p:nvSpPr>
          <p:cNvPr id="8" name="Subtitle 2"/>
          <p:cNvSpPr txBox="1">
            <a:spLocks/>
          </p:cNvSpPr>
          <p:nvPr/>
        </p:nvSpPr>
        <p:spPr bwMode="auto">
          <a:xfrm>
            <a:off x="539552" y="1772816"/>
            <a:ext cx="7848872" cy="384720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nl-NL" sz="2000" b="1" kern="0" dirty="0" smtClean="0">
                <a:solidFill>
                  <a:srgbClr val="000000"/>
                </a:solidFill>
              </a:rPr>
              <a:t>De student heeft van te voren (ten minste) zijn PVA(s) en de Doxygen pagina(s) ingeleverd.</a:t>
            </a:r>
          </a:p>
          <a:p>
            <a:pPr>
              <a:spcBef>
                <a:spcPct val="20000"/>
              </a:spcBef>
              <a:buClr>
                <a:schemeClr val="accent1"/>
              </a:buClr>
              <a:buSzPct val="60000"/>
              <a:defRPr/>
            </a:pPr>
            <a:endParaRPr lang="nl-NL" sz="2000" b="1" kern="0" dirty="0" smtClean="0">
              <a:solidFill>
                <a:srgbClr val="000000"/>
              </a:solidFill>
            </a:endParaRPr>
          </a:p>
          <a:p>
            <a:pPr>
              <a:spcBef>
                <a:spcPct val="20000"/>
              </a:spcBef>
              <a:buClr>
                <a:schemeClr val="accent1"/>
              </a:buClr>
              <a:buSzPct val="60000"/>
              <a:defRPr/>
            </a:pPr>
            <a:r>
              <a:rPr lang="nl-NL" sz="2000" b="1" kern="0" dirty="0" smtClean="0">
                <a:solidFill>
                  <a:srgbClr val="000000"/>
                </a:solidFill>
              </a:rPr>
              <a:t>De student demonstreert, aan 1 of (bij voorkeur) 2 docenten zijn werk (inclusief afgedrukte poster), en toont de code. Hier voor is in totaal 20 minuten beschikbaar. </a:t>
            </a:r>
          </a:p>
          <a:p>
            <a:pPr>
              <a:spcBef>
                <a:spcPct val="20000"/>
              </a:spcBef>
              <a:buClr>
                <a:schemeClr val="accent1"/>
              </a:buClr>
              <a:buSzPct val="60000"/>
              <a:defRPr/>
            </a:pPr>
            <a:endParaRPr lang="nl-NL" sz="2000" b="1" kern="0" dirty="0">
              <a:solidFill>
                <a:srgbClr val="000000"/>
              </a:solidFill>
            </a:endParaRPr>
          </a:p>
          <a:p>
            <a:pPr>
              <a:spcBef>
                <a:spcPct val="20000"/>
              </a:spcBef>
              <a:buClr>
                <a:schemeClr val="accent1"/>
              </a:buClr>
              <a:buSzPct val="60000"/>
              <a:defRPr/>
            </a:pPr>
            <a:r>
              <a:rPr lang="nl-NL" sz="2000" b="1" kern="0" dirty="0" smtClean="0">
                <a:solidFill>
                  <a:srgbClr val="000000"/>
                </a:solidFill>
              </a:rPr>
              <a:t>De docenten bepalen het cijfer.</a:t>
            </a:r>
          </a:p>
          <a:p>
            <a:pPr>
              <a:spcBef>
                <a:spcPct val="20000"/>
              </a:spcBef>
              <a:buClr>
                <a:schemeClr val="accent1"/>
              </a:buClr>
              <a:buSzPct val="60000"/>
              <a:defRPr/>
            </a:pPr>
            <a:endParaRPr lang="nl-NL" sz="2000" b="1" kern="0" dirty="0">
              <a:solidFill>
                <a:srgbClr val="000000"/>
              </a:solidFill>
            </a:endParaRPr>
          </a:p>
          <a:p>
            <a:pPr>
              <a:spcBef>
                <a:spcPct val="20000"/>
              </a:spcBef>
              <a:buClr>
                <a:schemeClr val="accent1"/>
              </a:buClr>
              <a:buSzPct val="60000"/>
              <a:defRPr/>
            </a:pPr>
            <a:r>
              <a:rPr lang="nl-NL" sz="2000" b="1" kern="0" dirty="0" smtClean="0">
                <a:solidFill>
                  <a:srgbClr val="000000"/>
                </a:solidFill>
              </a:rPr>
              <a:t>Het cijfer is pas geldig als de student een zip file met zijn werk heeft ingeleverd die aan de eisen voldoet.</a:t>
            </a:r>
          </a:p>
        </p:txBody>
      </p:sp>
    </p:spTree>
    <p:extLst>
      <p:ext uri="{BB962C8B-B14F-4D97-AF65-F5344CB8AC3E}">
        <p14:creationId xmlns:p14="http://schemas.microsoft.com/office/powerpoint/2010/main" val="246774008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smtClean="0"/>
              <a:t>V1IPASS </a:t>
            </a:r>
            <a:r>
              <a:rPr lang="en-US" dirty="0" err="1" smtClean="0"/>
              <a:t>voor</a:t>
            </a:r>
            <a:r>
              <a:rPr lang="en-US" dirty="0" smtClean="0"/>
              <a:t> TI</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2</a:t>
            </a:fld>
            <a:endParaRPr lang="en-US" dirty="0"/>
          </a:p>
        </p:txBody>
      </p:sp>
      <p:sp>
        <p:nvSpPr>
          <p:cNvPr id="8" name="Subtitle 2"/>
          <p:cNvSpPr txBox="1">
            <a:spLocks/>
          </p:cNvSpPr>
          <p:nvPr/>
        </p:nvSpPr>
        <p:spPr bwMode="auto">
          <a:xfrm>
            <a:off x="1763688" y="1648318"/>
            <a:ext cx="5688632" cy="230832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en-US" sz="4800" b="1" kern="0" dirty="0" smtClean="0">
                <a:solidFill>
                  <a:srgbClr val="000000"/>
                </a:solidFill>
              </a:rPr>
              <a:t>Arduino-</a:t>
            </a:r>
            <a:r>
              <a:rPr lang="en-US" sz="4800" b="1" kern="0" dirty="0" err="1" smtClean="0">
                <a:solidFill>
                  <a:srgbClr val="000000"/>
                </a:solidFill>
              </a:rPr>
              <a:t>achtig</a:t>
            </a:r>
            <a:r>
              <a:rPr lang="en-US" sz="4800" b="1" kern="0" dirty="0" smtClean="0">
                <a:solidFill>
                  <a:srgbClr val="000000"/>
                </a:solidFill>
              </a:rPr>
              <a:t>, maar </a:t>
            </a:r>
            <a:r>
              <a:rPr lang="en-US" sz="4800" b="1" kern="0" dirty="0" err="1" smtClean="0">
                <a:solidFill>
                  <a:srgbClr val="000000"/>
                </a:solidFill>
              </a:rPr>
              <a:t>dan</a:t>
            </a:r>
            <a:r>
              <a:rPr lang="en-US" sz="4800" b="1" kern="0" dirty="0" smtClean="0">
                <a:solidFill>
                  <a:srgbClr val="000000"/>
                </a:solidFill>
              </a:rPr>
              <a:t> </a:t>
            </a:r>
            <a:r>
              <a:rPr lang="en-US" sz="4800" b="1" kern="0" dirty="0" err="1" smtClean="0">
                <a:solidFill>
                  <a:srgbClr val="000000"/>
                </a:solidFill>
              </a:rPr>
              <a:t>wél</a:t>
            </a:r>
            <a:r>
              <a:rPr lang="en-US" sz="4800" b="1" kern="0" dirty="0" smtClean="0">
                <a:solidFill>
                  <a:srgbClr val="000000"/>
                </a:solidFill>
              </a:rPr>
              <a:t> </a:t>
            </a:r>
            <a:r>
              <a:rPr lang="en-US" sz="4800" b="1" kern="0" dirty="0" err="1" smtClean="0">
                <a:solidFill>
                  <a:srgbClr val="000000"/>
                </a:solidFill>
              </a:rPr>
              <a:t>professioneel</a:t>
            </a:r>
            <a:r>
              <a:rPr lang="en-US" sz="4800" b="1" kern="0" dirty="0" smtClean="0">
                <a:solidFill>
                  <a:srgbClr val="000000"/>
                </a:solidFill>
              </a:rPr>
              <a:t>.</a:t>
            </a:r>
            <a:endParaRPr lang="nl-NL" sz="4800" b="1" kern="0" dirty="0" smtClean="0">
              <a:solidFill>
                <a:srgbClr val="000000"/>
              </a:solidFill>
            </a:endParaRPr>
          </a:p>
        </p:txBody>
      </p:sp>
      <p:sp>
        <p:nvSpPr>
          <p:cNvPr id="5" name="Subtitle 2"/>
          <p:cNvSpPr txBox="1">
            <a:spLocks/>
          </p:cNvSpPr>
          <p:nvPr/>
        </p:nvSpPr>
        <p:spPr bwMode="auto">
          <a:xfrm>
            <a:off x="827584" y="4363113"/>
            <a:ext cx="7488832" cy="163121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en-US" sz="2000" b="1" kern="0" dirty="0" smtClean="0">
                <a:solidFill>
                  <a:srgbClr val="000000"/>
                </a:solidFill>
              </a:rPr>
              <a:t>De student </a:t>
            </a:r>
            <a:r>
              <a:rPr lang="en-US" sz="2000" b="1" kern="0" dirty="0" err="1" smtClean="0">
                <a:solidFill>
                  <a:srgbClr val="000000"/>
                </a:solidFill>
              </a:rPr>
              <a:t>pakt</a:t>
            </a:r>
            <a:r>
              <a:rPr lang="en-US" sz="2000" b="1" kern="0" dirty="0" smtClean="0">
                <a:solidFill>
                  <a:srgbClr val="000000"/>
                </a:solidFill>
              </a:rPr>
              <a:t> met </a:t>
            </a:r>
            <a:r>
              <a:rPr lang="en-US" sz="2000" b="1" kern="0" dirty="0" err="1" smtClean="0">
                <a:solidFill>
                  <a:srgbClr val="000000"/>
                </a:solidFill>
              </a:rPr>
              <a:t>een</a:t>
            </a:r>
            <a:r>
              <a:rPr lang="en-US" sz="2000" b="1" kern="0" dirty="0" smtClean="0">
                <a:solidFill>
                  <a:srgbClr val="000000"/>
                </a:solidFill>
              </a:rPr>
              <a:t> </a:t>
            </a:r>
            <a:r>
              <a:rPr lang="en-US" sz="2000" b="1" kern="0" dirty="0" err="1" smtClean="0">
                <a:solidFill>
                  <a:srgbClr val="000000"/>
                </a:solidFill>
              </a:rPr>
              <a:t>grote</a:t>
            </a:r>
            <a:r>
              <a:rPr lang="en-US" sz="2000" b="1" kern="0" dirty="0" smtClean="0">
                <a:solidFill>
                  <a:srgbClr val="000000"/>
                </a:solidFill>
              </a:rPr>
              <a:t> mate van </a:t>
            </a:r>
            <a:r>
              <a:rPr lang="en-US" sz="2000" b="1" kern="0" dirty="0" err="1" smtClean="0">
                <a:solidFill>
                  <a:srgbClr val="000000"/>
                </a:solidFill>
              </a:rPr>
              <a:t>zelfstandigheid</a:t>
            </a:r>
            <a:r>
              <a:rPr lang="en-US" sz="2000" b="1" kern="0" dirty="0" smtClean="0">
                <a:solidFill>
                  <a:srgbClr val="000000"/>
                </a:solidFill>
              </a:rPr>
              <a:t>, met </a:t>
            </a:r>
            <a:r>
              <a:rPr lang="en-US" sz="2000" b="1" kern="0" dirty="0" err="1" smtClean="0">
                <a:solidFill>
                  <a:srgbClr val="000000"/>
                </a:solidFill>
              </a:rPr>
              <a:t>gebruik</a:t>
            </a:r>
            <a:r>
              <a:rPr lang="en-US" sz="2000" b="1" kern="0" dirty="0" smtClean="0">
                <a:solidFill>
                  <a:srgbClr val="000000"/>
                </a:solidFill>
              </a:rPr>
              <a:t> van </a:t>
            </a:r>
            <a:r>
              <a:rPr lang="en-US" sz="2000" b="1" kern="0" dirty="0" err="1" smtClean="0">
                <a:solidFill>
                  <a:srgbClr val="000000"/>
                </a:solidFill>
              </a:rPr>
              <a:t>moderne</a:t>
            </a:r>
            <a:r>
              <a:rPr lang="en-US" sz="2000" b="1" kern="0" dirty="0" smtClean="0">
                <a:solidFill>
                  <a:srgbClr val="000000"/>
                </a:solidFill>
              </a:rPr>
              <a:t> </a:t>
            </a:r>
            <a:r>
              <a:rPr lang="en-US" sz="2000" b="1" kern="0" dirty="0" err="1" smtClean="0">
                <a:solidFill>
                  <a:srgbClr val="000000"/>
                </a:solidFill>
              </a:rPr>
              <a:t>informatica</a:t>
            </a:r>
            <a:r>
              <a:rPr lang="en-US" sz="2000" b="1" kern="0" dirty="0" smtClean="0">
                <a:solidFill>
                  <a:srgbClr val="000000"/>
                </a:solidFill>
              </a:rPr>
              <a:t> </a:t>
            </a:r>
            <a:r>
              <a:rPr lang="en-US" sz="2000" b="1" kern="0" dirty="0" err="1" smtClean="0">
                <a:solidFill>
                  <a:srgbClr val="000000"/>
                </a:solidFill>
              </a:rPr>
              <a:t>technieken</a:t>
            </a:r>
            <a:r>
              <a:rPr lang="en-US" sz="2000" b="1" kern="0" dirty="0" smtClean="0">
                <a:solidFill>
                  <a:srgbClr val="000000"/>
                </a:solidFill>
              </a:rPr>
              <a:t>, </a:t>
            </a:r>
            <a:r>
              <a:rPr lang="en-US" sz="2000" b="1" kern="0" dirty="0" err="1" smtClean="0">
                <a:solidFill>
                  <a:srgbClr val="000000"/>
                </a:solidFill>
              </a:rPr>
              <a:t>een</a:t>
            </a:r>
            <a:r>
              <a:rPr lang="en-US" sz="2000" b="1" kern="0" dirty="0" smtClean="0">
                <a:solidFill>
                  <a:srgbClr val="000000"/>
                </a:solidFill>
              </a:rPr>
              <a:t> </a:t>
            </a:r>
            <a:r>
              <a:rPr lang="en-US" sz="2000" b="1" kern="0" dirty="0" err="1" smtClean="0">
                <a:solidFill>
                  <a:srgbClr val="000000"/>
                </a:solidFill>
              </a:rPr>
              <a:t>technisch</a:t>
            </a:r>
            <a:r>
              <a:rPr lang="en-US" sz="2000" b="1" kern="0" dirty="0" smtClean="0">
                <a:solidFill>
                  <a:srgbClr val="000000"/>
                </a:solidFill>
              </a:rPr>
              <a:t> </a:t>
            </a:r>
            <a:r>
              <a:rPr lang="en-US" sz="2000" b="1" kern="0" dirty="0" err="1" smtClean="0">
                <a:solidFill>
                  <a:srgbClr val="000000"/>
                </a:solidFill>
              </a:rPr>
              <a:t>probleem</a:t>
            </a:r>
            <a:r>
              <a:rPr lang="en-US" sz="2000" b="1" kern="0" dirty="0" smtClean="0">
                <a:solidFill>
                  <a:srgbClr val="000000"/>
                </a:solidFill>
              </a:rPr>
              <a:t> </a:t>
            </a:r>
            <a:r>
              <a:rPr lang="en-US" sz="2000" b="1" kern="0" dirty="0" err="1" smtClean="0">
                <a:solidFill>
                  <a:srgbClr val="000000"/>
                </a:solidFill>
              </a:rPr>
              <a:t>aan</a:t>
            </a:r>
            <a:r>
              <a:rPr lang="en-US" sz="2000" b="1" kern="0" dirty="0" smtClean="0">
                <a:solidFill>
                  <a:srgbClr val="000000"/>
                </a:solidFill>
              </a:rPr>
              <a:t>, </a:t>
            </a:r>
            <a:r>
              <a:rPr lang="en-US" sz="2000" b="1" kern="0" dirty="0" err="1" smtClean="0">
                <a:solidFill>
                  <a:srgbClr val="000000"/>
                </a:solidFill>
              </a:rPr>
              <a:t>en</a:t>
            </a:r>
            <a:r>
              <a:rPr lang="en-US" sz="2000" b="1" kern="0" dirty="0" smtClean="0">
                <a:solidFill>
                  <a:srgbClr val="000000"/>
                </a:solidFill>
              </a:rPr>
              <a:t> </a:t>
            </a:r>
            <a:r>
              <a:rPr lang="en-US" sz="2000" b="1" kern="0" dirty="0" err="1" smtClean="0">
                <a:solidFill>
                  <a:srgbClr val="000000"/>
                </a:solidFill>
              </a:rPr>
              <a:t>levert</a:t>
            </a:r>
            <a:r>
              <a:rPr lang="en-US" sz="2000" b="1" kern="0" dirty="0" smtClean="0">
                <a:solidFill>
                  <a:srgbClr val="000000"/>
                </a:solidFill>
              </a:rPr>
              <a:t> zo </a:t>
            </a:r>
            <a:r>
              <a:rPr lang="en-US" sz="2000" b="1" kern="0" dirty="0" err="1" smtClean="0">
                <a:solidFill>
                  <a:srgbClr val="000000"/>
                </a:solidFill>
              </a:rPr>
              <a:t>een</a:t>
            </a:r>
            <a:r>
              <a:rPr lang="en-US" sz="2000" b="1" kern="0" dirty="0" smtClean="0">
                <a:solidFill>
                  <a:srgbClr val="000000"/>
                </a:solidFill>
              </a:rPr>
              <a:t> product </a:t>
            </a:r>
            <a:r>
              <a:rPr lang="en-US" sz="2000" b="1" kern="0" dirty="0" err="1" smtClean="0">
                <a:solidFill>
                  <a:srgbClr val="000000"/>
                </a:solidFill>
              </a:rPr>
              <a:t>dat</a:t>
            </a:r>
            <a:r>
              <a:rPr lang="en-US" sz="2000" b="1" kern="0" dirty="0" smtClean="0">
                <a:solidFill>
                  <a:srgbClr val="000000"/>
                </a:solidFill>
              </a:rPr>
              <a:t> </a:t>
            </a:r>
            <a:r>
              <a:rPr lang="en-US" sz="2000" b="1" kern="0" dirty="0" err="1" smtClean="0">
                <a:solidFill>
                  <a:srgbClr val="000000"/>
                </a:solidFill>
              </a:rPr>
              <a:t>substantieel</a:t>
            </a:r>
            <a:r>
              <a:rPr lang="en-US" sz="2000" b="1" kern="0" dirty="0" smtClean="0">
                <a:solidFill>
                  <a:srgbClr val="000000"/>
                </a:solidFill>
              </a:rPr>
              <a:t> </a:t>
            </a:r>
            <a:r>
              <a:rPr lang="en-US" sz="2000" b="1" kern="0" dirty="0" err="1" smtClean="0">
                <a:solidFill>
                  <a:srgbClr val="000000"/>
                </a:solidFill>
              </a:rPr>
              <a:t>bijdraagt</a:t>
            </a:r>
            <a:r>
              <a:rPr lang="en-US" sz="2000" b="1" kern="0" dirty="0" smtClean="0">
                <a:solidFill>
                  <a:srgbClr val="000000"/>
                </a:solidFill>
              </a:rPr>
              <a:t> </a:t>
            </a:r>
            <a:r>
              <a:rPr lang="en-US" sz="2000" b="1" kern="0" dirty="0" err="1" smtClean="0">
                <a:solidFill>
                  <a:srgbClr val="000000"/>
                </a:solidFill>
              </a:rPr>
              <a:t>aan</a:t>
            </a:r>
            <a:r>
              <a:rPr lang="en-US" sz="2000" b="1" kern="0" dirty="0" smtClean="0">
                <a:solidFill>
                  <a:srgbClr val="000000"/>
                </a:solidFill>
              </a:rPr>
              <a:t> het </a:t>
            </a:r>
            <a:r>
              <a:rPr lang="en-US" sz="2000" b="1" kern="0" dirty="0" err="1" smtClean="0">
                <a:solidFill>
                  <a:srgbClr val="000000"/>
                </a:solidFill>
              </a:rPr>
              <a:t>doel</a:t>
            </a:r>
            <a:r>
              <a:rPr lang="en-US" sz="2000" b="1" kern="0" dirty="0" smtClean="0">
                <a:solidFill>
                  <a:srgbClr val="000000"/>
                </a:solidFill>
              </a:rPr>
              <a:t> van de </a:t>
            </a:r>
            <a:r>
              <a:rPr lang="en-US" sz="2000" b="1" kern="0" dirty="0" err="1" smtClean="0">
                <a:solidFill>
                  <a:srgbClr val="000000"/>
                </a:solidFill>
              </a:rPr>
              <a:t>organisatie</a:t>
            </a:r>
            <a:r>
              <a:rPr lang="en-US" sz="2000" b="1" kern="0" dirty="0" smtClean="0">
                <a:solidFill>
                  <a:srgbClr val="000000"/>
                </a:solidFill>
              </a:rPr>
              <a:t> op </a:t>
            </a:r>
            <a:r>
              <a:rPr lang="en-US" sz="2000" b="1" kern="0" dirty="0" err="1" smtClean="0">
                <a:solidFill>
                  <a:srgbClr val="000000"/>
                </a:solidFill>
              </a:rPr>
              <a:t>korte</a:t>
            </a:r>
            <a:r>
              <a:rPr lang="en-US" sz="2000" b="1" kern="0" dirty="0" smtClean="0">
                <a:solidFill>
                  <a:srgbClr val="000000"/>
                </a:solidFill>
              </a:rPr>
              <a:t> </a:t>
            </a:r>
            <a:r>
              <a:rPr lang="en-US" sz="2000" b="1" kern="0" dirty="0" err="1" smtClean="0">
                <a:solidFill>
                  <a:srgbClr val="000000"/>
                </a:solidFill>
              </a:rPr>
              <a:t>en</a:t>
            </a:r>
            <a:r>
              <a:rPr lang="en-US" sz="2000" b="1" kern="0" dirty="0" smtClean="0">
                <a:solidFill>
                  <a:srgbClr val="000000"/>
                </a:solidFill>
              </a:rPr>
              <a:t> </a:t>
            </a:r>
            <a:r>
              <a:rPr lang="en-US" sz="2000" b="1" kern="0" dirty="0" err="1" smtClean="0">
                <a:solidFill>
                  <a:srgbClr val="000000"/>
                </a:solidFill>
              </a:rPr>
              <a:t>langere</a:t>
            </a:r>
            <a:r>
              <a:rPr lang="en-US" sz="2000" b="1" kern="0" dirty="0" smtClean="0">
                <a:solidFill>
                  <a:srgbClr val="000000"/>
                </a:solidFill>
              </a:rPr>
              <a:t> </a:t>
            </a:r>
            <a:r>
              <a:rPr lang="en-US" sz="2000" b="1" kern="0" dirty="0" err="1" smtClean="0">
                <a:solidFill>
                  <a:srgbClr val="000000"/>
                </a:solidFill>
              </a:rPr>
              <a:t>termijn</a:t>
            </a:r>
            <a:r>
              <a:rPr lang="en-US" sz="2000" b="1" kern="0" dirty="0" smtClean="0">
                <a:solidFill>
                  <a:srgbClr val="000000"/>
                </a:solidFill>
              </a:rPr>
              <a:t>.</a:t>
            </a:r>
            <a:endParaRPr lang="nl-NL" sz="2000" b="1" kern="0" dirty="0" smtClean="0">
              <a:solidFill>
                <a:srgbClr val="000000"/>
              </a:solidFill>
            </a:endParaRPr>
          </a:p>
        </p:txBody>
      </p:sp>
      <p:sp>
        <p:nvSpPr>
          <p:cNvPr id="6" name="Subtitle 2"/>
          <p:cNvSpPr txBox="1">
            <a:spLocks/>
          </p:cNvSpPr>
          <p:nvPr/>
        </p:nvSpPr>
        <p:spPr bwMode="auto">
          <a:xfrm>
            <a:off x="827584" y="4365104"/>
            <a:ext cx="7488832" cy="1631216"/>
          </a:xfrm>
          <a:prstGeom prst="rect">
            <a:avLst/>
          </a:prstGeom>
          <a:solidFill>
            <a:schemeClr val="accent1"/>
          </a:solid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en-US" sz="2000" b="1" kern="0" dirty="0" smtClean="0">
                <a:solidFill>
                  <a:srgbClr val="000000"/>
                </a:solidFill>
              </a:rPr>
              <a:t>De student </a:t>
            </a:r>
            <a:r>
              <a:rPr lang="en-US" sz="2000" b="1" kern="0" dirty="0" err="1" smtClean="0">
                <a:solidFill>
                  <a:srgbClr val="000000"/>
                </a:solidFill>
              </a:rPr>
              <a:t>pakt</a:t>
            </a:r>
            <a:r>
              <a:rPr lang="en-US" sz="2000" b="1" kern="0" dirty="0" smtClean="0">
                <a:solidFill>
                  <a:srgbClr val="000000"/>
                </a:solidFill>
              </a:rPr>
              <a:t> met </a:t>
            </a:r>
            <a:r>
              <a:rPr lang="en-US" sz="2000" b="1" kern="0" dirty="0" err="1" smtClean="0">
                <a:solidFill>
                  <a:srgbClr val="000000"/>
                </a:solidFill>
              </a:rPr>
              <a:t>een</a:t>
            </a:r>
            <a:r>
              <a:rPr lang="en-US" sz="2000" b="1" kern="0" dirty="0" smtClean="0">
                <a:solidFill>
                  <a:srgbClr val="000000"/>
                </a:solidFill>
              </a:rPr>
              <a:t> </a:t>
            </a:r>
            <a:r>
              <a:rPr lang="en-US" sz="2000" b="1" kern="0" dirty="0" err="1" smtClean="0">
                <a:solidFill>
                  <a:srgbClr val="FF0000"/>
                </a:solidFill>
              </a:rPr>
              <a:t>grote</a:t>
            </a:r>
            <a:r>
              <a:rPr lang="en-US" sz="2000" b="1" kern="0" dirty="0" smtClean="0">
                <a:solidFill>
                  <a:srgbClr val="FF0000"/>
                </a:solidFill>
              </a:rPr>
              <a:t> mate van </a:t>
            </a:r>
            <a:r>
              <a:rPr lang="en-US" sz="2000" b="1" kern="0" dirty="0" err="1" smtClean="0">
                <a:solidFill>
                  <a:srgbClr val="FF0000"/>
                </a:solidFill>
              </a:rPr>
              <a:t>zelfstandigheid</a:t>
            </a:r>
            <a:r>
              <a:rPr lang="en-US" sz="2000" b="1" kern="0" dirty="0" smtClean="0">
                <a:solidFill>
                  <a:srgbClr val="000000"/>
                </a:solidFill>
              </a:rPr>
              <a:t>, met </a:t>
            </a:r>
            <a:r>
              <a:rPr lang="en-US" sz="2000" b="1" kern="0" dirty="0" err="1" smtClean="0">
                <a:solidFill>
                  <a:srgbClr val="FF0000"/>
                </a:solidFill>
              </a:rPr>
              <a:t>gebruik</a:t>
            </a:r>
            <a:r>
              <a:rPr lang="en-US" sz="2000" b="1" kern="0" dirty="0" smtClean="0">
                <a:solidFill>
                  <a:srgbClr val="FF0000"/>
                </a:solidFill>
              </a:rPr>
              <a:t> van </a:t>
            </a:r>
            <a:r>
              <a:rPr lang="en-US" sz="2000" b="1" kern="0" dirty="0" err="1" smtClean="0">
                <a:solidFill>
                  <a:srgbClr val="FF0000"/>
                </a:solidFill>
              </a:rPr>
              <a:t>moderne</a:t>
            </a:r>
            <a:r>
              <a:rPr lang="en-US" sz="2000" b="1" kern="0" dirty="0" smtClean="0">
                <a:solidFill>
                  <a:srgbClr val="FF0000"/>
                </a:solidFill>
              </a:rPr>
              <a:t> </a:t>
            </a:r>
            <a:r>
              <a:rPr lang="en-US" sz="2000" b="1" kern="0" dirty="0" err="1" smtClean="0">
                <a:solidFill>
                  <a:srgbClr val="FF0000"/>
                </a:solidFill>
              </a:rPr>
              <a:t>informatica</a:t>
            </a:r>
            <a:r>
              <a:rPr lang="en-US" sz="2000" b="1" kern="0" dirty="0" smtClean="0">
                <a:solidFill>
                  <a:srgbClr val="FF0000"/>
                </a:solidFill>
              </a:rPr>
              <a:t> </a:t>
            </a:r>
            <a:r>
              <a:rPr lang="en-US" sz="2000" b="1" kern="0" dirty="0" err="1" smtClean="0">
                <a:solidFill>
                  <a:srgbClr val="FF0000"/>
                </a:solidFill>
              </a:rPr>
              <a:t>technieken</a:t>
            </a:r>
            <a:r>
              <a:rPr lang="en-US" sz="2000" b="1" kern="0" dirty="0" smtClean="0">
                <a:solidFill>
                  <a:srgbClr val="000000"/>
                </a:solidFill>
              </a:rPr>
              <a:t>, </a:t>
            </a:r>
            <a:r>
              <a:rPr lang="en-US" sz="2000" b="1" kern="0" dirty="0" err="1" smtClean="0">
                <a:solidFill>
                  <a:srgbClr val="000000"/>
                </a:solidFill>
              </a:rPr>
              <a:t>een</a:t>
            </a:r>
            <a:r>
              <a:rPr lang="en-US" sz="2000" b="1" kern="0" dirty="0" smtClean="0">
                <a:solidFill>
                  <a:srgbClr val="000000"/>
                </a:solidFill>
              </a:rPr>
              <a:t> </a:t>
            </a:r>
            <a:r>
              <a:rPr lang="en-US" sz="2000" b="1" kern="0" dirty="0" err="1" smtClean="0">
                <a:solidFill>
                  <a:srgbClr val="FF0000"/>
                </a:solidFill>
              </a:rPr>
              <a:t>technisch</a:t>
            </a:r>
            <a:r>
              <a:rPr lang="en-US" sz="2000" b="1" kern="0" dirty="0" smtClean="0">
                <a:solidFill>
                  <a:srgbClr val="FF0000"/>
                </a:solidFill>
              </a:rPr>
              <a:t> </a:t>
            </a:r>
            <a:r>
              <a:rPr lang="en-US" sz="2000" b="1" kern="0" dirty="0" err="1" smtClean="0">
                <a:solidFill>
                  <a:srgbClr val="FF0000"/>
                </a:solidFill>
              </a:rPr>
              <a:t>probleem</a:t>
            </a:r>
            <a:r>
              <a:rPr lang="en-US" sz="2000" b="1" kern="0" dirty="0" smtClean="0">
                <a:solidFill>
                  <a:srgbClr val="FF0000"/>
                </a:solidFill>
              </a:rPr>
              <a:t> </a:t>
            </a:r>
            <a:r>
              <a:rPr lang="en-US" sz="2000" b="1" kern="0" dirty="0" err="1" smtClean="0">
                <a:solidFill>
                  <a:srgbClr val="000000"/>
                </a:solidFill>
              </a:rPr>
              <a:t>aan</a:t>
            </a:r>
            <a:r>
              <a:rPr lang="en-US" sz="2000" b="1" kern="0" dirty="0" smtClean="0">
                <a:solidFill>
                  <a:srgbClr val="000000"/>
                </a:solidFill>
              </a:rPr>
              <a:t>, </a:t>
            </a:r>
            <a:r>
              <a:rPr lang="en-US" sz="2000" b="1" kern="0" dirty="0" err="1" smtClean="0">
                <a:solidFill>
                  <a:srgbClr val="000000"/>
                </a:solidFill>
              </a:rPr>
              <a:t>en</a:t>
            </a:r>
            <a:r>
              <a:rPr lang="en-US" sz="2000" b="1" kern="0" dirty="0" smtClean="0">
                <a:solidFill>
                  <a:srgbClr val="000000"/>
                </a:solidFill>
              </a:rPr>
              <a:t> </a:t>
            </a:r>
            <a:r>
              <a:rPr lang="en-US" sz="2000" b="1" kern="0" dirty="0" err="1" smtClean="0">
                <a:solidFill>
                  <a:srgbClr val="000000"/>
                </a:solidFill>
              </a:rPr>
              <a:t>levert</a:t>
            </a:r>
            <a:r>
              <a:rPr lang="en-US" sz="2000" b="1" kern="0" dirty="0" smtClean="0">
                <a:solidFill>
                  <a:srgbClr val="000000"/>
                </a:solidFill>
              </a:rPr>
              <a:t> zo </a:t>
            </a:r>
            <a:r>
              <a:rPr lang="en-US" sz="2000" b="1" kern="0" dirty="0" err="1" smtClean="0">
                <a:solidFill>
                  <a:srgbClr val="000000"/>
                </a:solidFill>
              </a:rPr>
              <a:t>een</a:t>
            </a:r>
            <a:r>
              <a:rPr lang="en-US" sz="2000" b="1" kern="0" dirty="0" smtClean="0">
                <a:solidFill>
                  <a:srgbClr val="000000"/>
                </a:solidFill>
              </a:rPr>
              <a:t> </a:t>
            </a:r>
            <a:r>
              <a:rPr lang="en-US" sz="2000" b="1" kern="0" dirty="0" smtClean="0">
                <a:solidFill>
                  <a:srgbClr val="FF0000"/>
                </a:solidFill>
              </a:rPr>
              <a:t>product</a:t>
            </a:r>
            <a:r>
              <a:rPr lang="en-US" sz="2000" b="1" kern="0" dirty="0" smtClean="0">
                <a:solidFill>
                  <a:srgbClr val="000000"/>
                </a:solidFill>
              </a:rPr>
              <a:t> </a:t>
            </a:r>
            <a:r>
              <a:rPr lang="en-US" sz="2000" b="1" kern="0" dirty="0" err="1" smtClean="0">
                <a:solidFill>
                  <a:srgbClr val="000000"/>
                </a:solidFill>
              </a:rPr>
              <a:t>dat</a:t>
            </a:r>
            <a:r>
              <a:rPr lang="en-US" sz="2000" b="1" kern="0" dirty="0" smtClean="0">
                <a:solidFill>
                  <a:srgbClr val="000000"/>
                </a:solidFill>
              </a:rPr>
              <a:t> </a:t>
            </a:r>
            <a:r>
              <a:rPr lang="en-US" sz="2000" b="1" kern="0" dirty="0" err="1" smtClean="0">
                <a:solidFill>
                  <a:srgbClr val="000000"/>
                </a:solidFill>
              </a:rPr>
              <a:t>substantieel</a:t>
            </a:r>
            <a:r>
              <a:rPr lang="en-US" sz="2000" b="1" kern="0" dirty="0" smtClean="0">
                <a:solidFill>
                  <a:srgbClr val="000000"/>
                </a:solidFill>
              </a:rPr>
              <a:t> </a:t>
            </a:r>
            <a:r>
              <a:rPr lang="en-US" sz="2000" b="1" kern="0" dirty="0" err="1" smtClean="0">
                <a:solidFill>
                  <a:srgbClr val="FF0000"/>
                </a:solidFill>
              </a:rPr>
              <a:t>bijdraagt</a:t>
            </a:r>
            <a:r>
              <a:rPr lang="en-US" sz="2000" b="1" kern="0" dirty="0" smtClean="0">
                <a:solidFill>
                  <a:srgbClr val="000000"/>
                </a:solidFill>
              </a:rPr>
              <a:t> </a:t>
            </a:r>
            <a:r>
              <a:rPr lang="en-US" sz="2000" b="1" kern="0" dirty="0" err="1" smtClean="0">
                <a:solidFill>
                  <a:srgbClr val="000000"/>
                </a:solidFill>
              </a:rPr>
              <a:t>aan</a:t>
            </a:r>
            <a:r>
              <a:rPr lang="en-US" sz="2000" b="1" kern="0" dirty="0" smtClean="0">
                <a:solidFill>
                  <a:srgbClr val="000000"/>
                </a:solidFill>
              </a:rPr>
              <a:t> het </a:t>
            </a:r>
            <a:r>
              <a:rPr lang="en-US" sz="2000" b="1" kern="0" dirty="0" err="1" smtClean="0">
                <a:solidFill>
                  <a:srgbClr val="FF0000"/>
                </a:solidFill>
              </a:rPr>
              <a:t>doel</a:t>
            </a:r>
            <a:r>
              <a:rPr lang="en-US" sz="2000" b="1" kern="0" dirty="0" smtClean="0">
                <a:solidFill>
                  <a:srgbClr val="FF0000"/>
                </a:solidFill>
              </a:rPr>
              <a:t> </a:t>
            </a:r>
            <a:r>
              <a:rPr lang="en-US" sz="2000" b="1" kern="0" dirty="0" smtClean="0">
                <a:solidFill>
                  <a:srgbClr val="000000"/>
                </a:solidFill>
              </a:rPr>
              <a:t>van de </a:t>
            </a:r>
            <a:r>
              <a:rPr lang="en-US" sz="2000" b="1" kern="0" dirty="0" err="1" smtClean="0">
                <a:solidFill>
                  <a:srgbClr val="000000"/>
                </a:solidFill>
              </a:rPr>
              <a:t>organisatie</a:t>
            </a:r>
            <a:r>
              <a:rPr lang="en-US" sz="2000" b="1" kern="0" dirty="0" smtClean="0">
                <a:solidFill>
                  <a:srgbClr val="000000"/>
                </a:solidFill>
              </a:rPr>
              <a:t> </a:t>
            </a:r>
            <a:r>
              <a:rPr lang="en-US" sz="2000" b="1" kern="0" dirty="0" smtClean="0">
                <a:solidFill>
                  <a:srgbClr val="FF0000"/>
                </a:solidFill>
              </a:rPr>
              <a:t>op </a:t>
            </a:r>
            <a:r>
              <a:rPr lang="en-US" sz="2000" b="1" kern="0" dirty="0" err="1" smtClean="0">
                <a:solidFill>
                  <a:srgbClr val="FF0000"/>
                </a:solidFill>
              </a:rPr>
              <a:t>korte</a:t>
            </a:r>
            <a:r>
              <a:rPr lang="en-US" sz="2000" b="1" kern="0" dirty="0" smtClean="0">
                <a:solidFill>
                  <a:srgbClr val="FF0000"/>
                </a:solidFill>
              </a:rPr>
              <a:t> </a:t>
            </a:r>
            <a:r>
              <a:rPr lang="en-US" sz="2000" b="1" kern="0" dirty="0" err="1" smtClean="0">
                <a:solidFill>
                  <a:srgbClr val="FF0000"/>
                </a:solidFill>
              </a:rPr>
              <a:t>en</a:t>
            </a:r>
            <a:r>
              <a:rPr lang="en-US" sz="2000" b="1" kern="0" dirty="0" smtClean="0">
                <a:solidFill>
                  <a:srgbClr val="FF0000"/>
                </a:solidFill>
              </a:rPr>
              <a:t> </a:t>
            </a:r>
            <a:r>
              <a:rPr lang="en-US" sz="2000" b="1" kern="0" dirty="0" err="1" smtClean="0">
                <a:solidFill>
                  <a:srgbClr val="FF0000"/>
                </a:solidFill>
              </a:rPr>
              <a:t>langere</a:t>
            </a:r>
            <a:r>
              <a:rPr lang="en-US" sz="2000" b="1" kern="0" dirty="0" smtClean="0">
                <a:solidFill>
                  <a:srgbClr val="FF0000"/>
                </a:solidFill>
              </a:rPr>
              <a:t> </a:t>
            </a:r>
            <a:r>
              <a:rPr lang="en-US" sz="2000" b="1" kern="0" dirty="0" err="1" smtClean="0">
                <a:solidFill>
                  <a:srgbClr val="FF0000"/>
                </a:solidFill>
              </a:rPr>
              <a:t>termijn</a:t>
            </a:r>
            <a:r>
              <a:rPr lang="en-US" sz="2000" b="1" kern="0" dirty="0" smtClean="0">
                <a:solidFill>
                  <a:srgbClr val="000000"/>
                </a:solidFill>
              </a:rPr>
              <a:t>.</a:t>
            </a:r>
            <a:endParaRPr lang="nl-NL" sz="2000" b="1" kern="0" dirty="0" smtClean="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smtClean="0"/>
              <a:t>Criteria</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20</a:t>
            </a:fld>
            <a:endParaRPr lang="en-US" dirty="0"/>
          </a:p>
        </p:txBody>
      </p:sp>
      <p:sp>
        <p:nvSpPr>
          <p:cNvPr id="8" name="Subtitle 2"/>
          <p:cNvSpPr txBox="1">
            <a:spLocks/>
          </p:cNvSpPr>
          <p:nvPr/>
        </p:nvSpPr>
        <p:spPr bwMode="auto">
          <a:xfrm>
            <a:off x="611560" y="1470358"/>
            <a:ext cx="7848872" cy="50783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L="342900" indent="-342900">
              <a:spcBef>
                <a:spcPct val="20000"/>
              </a:spcBef>
              <a:buClr>
                <a:schemeClr val="accent1"/>
              </a:buClr>
              <a:buSzPct val="60000"/>
              <a:buFont typeface="Wingdings" panose="05000000000000000000" pitchFamily="2" charset="2"/>
              <a:buChar char="q"/>
              <a:defRPr/>
            </a:pPr>
            <a:r>
              <a:rPr lang="en-US" sz="2000" b="1" kern="0" dirty="0" smtClean="0">
                <a:solidFill>
                  <a:srgbClr val="000000"/>
                </a:solidFill>
              </a:rPr>
              <a:t>Het </a:t>
            </a:r>
            <a:r>
              <a:rPr lang="en-US" sz="2000" b="1" kern="0" dirty="0" err="1" smtClean="0">
                <a:solidFill>
                  <a:srgbClr val="000000"/>
                </a:solidFill>
              </a:rPr>
              <a:t>herbruikbare</a:t>
            </a:r>
            <a:r>
              <a:rPr lang="en-US" sz="2000" b="1" kern="0" dirty="0" smtClean="0">
                <a:solidFill>
                  <a:srgbClr val="000000"/>
                </a:solidFill>
              </a:rPr>
              <a:t> </a:t>
            </a:r>
            <a:r>
              <a:rPr lang="en-US" sz="2000" b="1" kern="0" dirty="0" err="1" smtClean="0">
                <a:solidFill>
                  <a:srgbClr val="000000"/>
                </a:solidFill>
              </a:rPr>
              <a:t>deel</a:t>
            </a:r>
            <a:r>
              <a:rPr lang="en-US" sz="2000" b="1" kern="0" dirty="0" smtClean="0">
                <a:solidFill>
                  <a:srgbClr val="000000"/>
                </a:solidFill>
              </a:rPr>
              <a:t>:</a:t>
            </a:r>
          </a:p>
          <a:p>
            <a:pPr marL="800100" lvl="1" indent="-342900">
              <a:spcBef>
                <a:spcPct val="20000"/>
              </a:spcBef>
              <a:buClr>
                <a:schemeClr val="accent1"/>
              </a:buClr>
              <a:buSzPct val="60000"/>
              <a:buFont typeface="Wingdings" panose="05000000000000000000" pitchFamily="2" charset="2"/>
              <a:buChar char="q"/>
              <a:defRPr/>
            </a:pPr>
            <a:r>
              <a:rPr lang="en-US" sz="2000" b="1" kern="0" dirty="0" err="1" smtClean="0">
                <a:solidFill>
                  <a:srgbClr val="000000"/>
                </a:solidFill>
              </a:rPr>
              <a:t>Documentatie</a:t>
            </a:r>
            <a:endParaRPr lang="en-US" sz="2000" b="1" kern="0" dirty="0" smtClean="0">
              <a:solidFill>
                <a:srgbClr val="000000"/>
              </a:solidFill>
            </a:endParaRPr>
          </a:p>
          <a:p>
            <a:pPr marL="800100" lvl="1" indent="-342900">
              <a:spcBef>
                <a:spcPct val="20000"/>
              </a:spcBef>
              <a:buClr>
                <a:schemeClr val="accent1"/>
              </a:buClr>
              <a:buSzPct val="60000"/>
              <a:buFont typeface="Wingdings" panose="05000000000000000000" pitchFamily="2" charset="2"/>
              <a:buChar char="q"/>
              <a:defRPr/>
            </a:pPr>
            <a:r>
              <a:rPr lang="en-US" sz="2000" b="1" kern="0" dirty="0" err="1" smtClean="0">
                <a:solidFill>
                  <a:srgbClr val="000000"/>
                </a:solidFill>
              </a:rPr>
              <a:t>Leesbaarheid</a:t>
            </a:r>
            <a:endParaRPr lang="en-US" sz="2000" b="1" kern="0" dirty="0" smtClean="0">
              <a:solidFill>
                <a:srgbClr val="000000"/>
              </a:solidFill>
            </a:endParaRPr>
          </a:p>
          <a:p>
            <a:pPr marL="800100" lvl="1" indent="-342900">
              <a:spcBef>
                <a:spcPct val="20000"/>
              </a:spcBef>
              <a:buClr>
                <a:schemeClr val="accent1"/>
              </a:buClr>
              <a:buSzPct val="60000"/>
              <a:buFont typeface="Wingdings" panose="05000000000000000000" pitchFamily="2" charset="2"/>
              <a:buChar char="q"/>
              <a:defRPr/>
            </a:pPr>
            <a:r>
              <a:rPr lang="en-US" sz="2000" b="1" kern="0" dirty="0" err="1" smtClean="0">
                <a:solidFill>
                  <a:srgbClr val="000000"/>
                </a:solidFill>
              </a:rPr>
              <a:t>Kwaliteit</a:t>
            </a:r>
            <a:endParaRPr lang="en-US" sz="2000" b="1" kern="0" dirty="0" smtClean="0">
              <a:solidFill>
                <a:srgbClr val="000000"/>
              </a:solidFill>
            </a:endParaRPr>
          </a:p>
          <a:p>
            <a:pPr marL="800100" lvl="1" indent="-342900">
              <a:spcBef>
                <a:spcPct val="20000"/>
              </a:spcBef>
              <a:buClr>
                <a:schemeClr val="accent1"/>
              </a:buClr>
              <a:buSzPct val="60000"/>
              <a:buFont typeface="Wingdings" panose="05000000000000000000" pitchFamily="2" charset="2"/>
              <a:buChar char="q"/>
              <a:defRPr/>
            </a:pPr>
            <a:r>
              <a:rPr lang="en-US" sz="2000" b="1" kern="0" dirty="0" smtClean="0">
                <a:solidFill>
                  <a:srgbClr val="000000"/>
                </a:solidFill>
              </a:rPr>
              <a:t>Nut</a:t>
            </a:r>
          </a:p>
          <a:p>
            <a:pPr marL="342900" indent="-342900">
              <a:spcBef>
                <a:spcPct val="20000"/>
              </a:spcBef>
              <a:buClr>
                <a:schemeClr val="accent1"/>
              </a:buClr>
              <a:buSzPct val="60000"/>
              <a:buFont typeface="Wingdings" panose="05000000000000000000" pitchFamily="2" charset="2"/>
              <a:buChar char="q"/>
              <a:defRPr/>
            </a:pPr>
            <a:r>
              <a:rPr lang="en-US" sz="2000" b="1" kern="0" dirty="0" smtClean="0">
                <a:solidFill>
                  <a:srgbClr val="000000"/>
                </a:solidFill>
              </a:rPr>
              <a:t>De rest van de code (prototype/demo/product):</a:t>
            </a:r>
          </a:p>
          <a:p>
            <a:pPr marL="800100" lvl="1" indent="-342900">
              <a:spcBef>
                <a:spcPct val="20000"/>
              </a:spcBef>
              <a:buClr>
                <a:schemeClr val="accent1"/>
              </a:buClr>
              <a:buSzPct val="60000"/>
              <a:buFont typeface="Wingdings" panose="05000000000000000000" pitchFamily="2" charset="2"/>
              <a:buChar char="q"/>
              <a:defRPr/>
            </a:pPr>
            <a:r>
              <a:rPr lang="en-US" sz="2000" b="1" kern="0" dirty="0" err="1" smtClean="0">
                <a:solidFill>
                  <a:srgbClr val="000000"/>
                </a:solidFill>
              </a:rPr>
              <a:t>Kwaliteit</a:t>
            </a:r>
            <a:endParaRPr lang="en-US" sz="2000" b="1" kern="0" dirty="0" smtClean="0">
              <a:solidFill>
                <a:srgbClr val="000000"/>
              </a:solidFill>
            </a:endParaRPr>
          </a:p>
          <a:p>
            <a:pPr marL="800100" lvl="1" indent="-342900">
              <a:spcBef>
                <a:spcPct val="20000"/>
              </a:spcBef>
              <a:buClr>
                <a:schemeClr val="accent1"/>
              </a:buClr>
              <a:buSzPct val="60000"/>
              <a:buFont typeface="Wingdings" panose="05000000000000000000" pitchFamily="2" charset="2"/>
              <a:buChar char="q"/>
              <a:defRPr/>
            </a:pPr>
            <a:r>
              <a:rPr lang="en-US" sz="2000" b="1" kern="0" dirty="0" err="1" smtClean="0">
                <a:solidFill>
                  <a:srgbClr val="000000"/>
                </a:solidFill>
              </a:rPr>
              <a:t>Leesbaarheid</a:t>
            </a:r>
            <a:endParaRPr lang="en-US" sz="2000" b="1" kern="0" dirty="0">
              <a:solidFill>
                <a:srgbClr val="000000"/>
              </a:solidFill>
            </a:endParaRPr>
          </a:p>
          <a:p>
            <a:pPr marL="342900" indent="-342900">
              <a:spcBef>
                <a:spcPct val="20000"/>
              </a:spcBef>
              <a:buClr>
                <a:schemeClr val="accent1"/>
              </a:buClr>
              <a:buSzPct val="60000"/>
              <a:buFont typeface="Wingdings" panose="05000000000000000000" pitchFamily="2" charset="2"/>
              <a:buChar char="q"/>
              <a:defRPr/>
            </a:pPr>
            <a:r>
              <a:rPr lang="en-US" sz="2000" b="1" kern="0" dirty="0" smtClean="0">
                <a:solidFill>
                  <a:srgbClr val="000000"/>
                </a:solidFill>
              </a:rPr>
              <a:t>Hardware &amp; </a:t>
            </a:r>
            <a:r>
              <a:rPr lang="en-US" sz="2000" b="1" kern="0" dirty="0" err="1" smtClean="0">
                <a:solidFill>
                  <a:srgbClr val="000000"/>
                </a:solidFill>
              </a:rPr>
              <a:t>fysieke</a:t>
            </a:r>
            <a:r>
              <a:rPr lang="en-US" sz="2000" b="1" kern="0" dirty="0" smtClean="0">
                <a:solidFill>
                  <a:srgbClr val="000000"/>
                </a:solidFill>
              </a:rPr>
              <a:t> </a:t>
            </a:r>
            <a:r>
              <a:rPr lang="en-US" sz="2000" b="1" kern="0" dirty="0" err="1" smtClean="0">
                <a:solidFill>
                  <a:srgbClr val="000000"/>
                </a:solidFill>
              </a:rPr>
              <a:t>aspecten</a:t>
            </a:r>
            <a:r>
              <a:rPr lang="en-US" sz="2000" b="1" kern="0" dirty="0" smtClean="0">
                <a:solidFill>
                  <a:srgbClr val="000000"/>
                </a:solidFill>
              </a:rPr>
              <a:t>:</a:t>
            </a:r>
          </a:p>
          <a:p>
            <a:pPr marL="800100" lvl="1"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Zoals getoond in de demo (incl. poster)</a:t>
            </a:r>
            <a:endParaRPr lang="en-US" sz="2000" b="1" kern="0" dirty="0" smtClean="0">
              <a:solidFill>
                <a:srgbClr val="000000"/>
              </a:solidFill>
            </a:endParaRPr>
          </a:p>
          <a:p>
            <a:pPr lvl="1">
              <a:spcBef>
                <a:spcPct val="20000"/>
              </a:spcBef>
              <a:buClr>
                <a:schemeClr val="accent1"/>
              </a:buClr>
              <a:buSzPct val="60000"/>
              <a:defRPr/>
            </a:pPr>
            <a:endParaRPr lang="en-US" sz="2000" b="1" kern="0" dirty="0" smtClean="0">
              <a:solidFill>
                <a:srgbClr val="000000"/>
              </a:solidFill>
            </a:endParaRPr>
          </a:p>
          <a:p>
            <a:pPr>
              <a:spcBef>
                <a:spcPct val="20000"/>
              </a:spcBef>
              <a:buClr>
                <a:schemeClr val="accent1"/>
              </a:buClr>
              <a:buSzPct val="60000"/>
              <a:defRPr/>
            </a:pPr>
            <a:r>
              <a:rPr lang="en-US" sz="2000" b="1" kern="0" dirty="0" err="1" smtClean="0">
                <a:solidFill>
                  <a:srgbClr val="000000"/>
                </a:solidFill>
              </a:rPr>
              <a:t>Deze</a:t>
            </a:r>
            <a:r>
              <a:rPr lang="en-US" sz="2000" b="1" kern="0" dirty="0" smtClean="0">
                <a:solidFill>
                  <a:srgbClr val="000000"/>
                </a:solidFill>
              </a:rPr>
              <a:t> 3 </a:t>
            </a:r>
            <a:r>
              <a:rPr lang="en-US" sz="2000" b="1" kern="0" dirty="0" err="1" smtClean="0">
                <a:solidFill>
                  <a:srgbClr val="000000"/>
                </a:solidFill>
              </a:rPr>
              <a:t>aspecten</a:t>
            </a:r>
            <a:r>
              <a:rPr lang="en-US" sz="2000" b="1" kern="0" dirty="0" smtClean="0">
                <a:solidFill>
                  <a:srgbClr val="000000"/>
                </a:solidFill>
              </a:rPr>
              <a:t> </a:t>
            </a:r>
            <a:r>
              <a:rPr lang="en-US" sz="2000" b="1" kern="0" dirty="0" err="1" smtClean="0">
                <a:solidFill>
                  <a:srgbClr val="000000"/>
                </a:solidFill>
              </a:rPr>
              <a:t>moeten</a:t>
            </a:r>
            <a:r>
              <a:rPr lang="en-US" sz="2000" b="1" kern="0" dirty="0" smtClean="0">
                <a:solidFill>
                  <a:srgbClr val="000000"/>
                </a:solidFill>
              </a:rPr>
              <a:t> </a:t>
            </a:r>
            <a:r>
              <a:rPr lang="en-US" sz="2000" b="1" kern="0" dirty="0" err="1" smtClean="0">
                <a:solidFill>
                  <a:srgbClr val="000000"/>
                </a:solidFill>
              </a:rPr>
              <a:t>ieder</a:t>
            </a:r>
            <a:r>
              <a:rPr lang="en-US" sz="2000" b="1" kern="0" dirty="0" smtClean="0">
                <a:solidFill>
                  <a:srgbClr val="000000"/>
                </a:solidFill>
              </a:rPr>
              <a:t> op </a:t>
            </a:r>
            <a:r>
              <a:rPr lang="en-US" sz="2000" b="1" kern="0" dirty="0" err="1" smtClean="0">
                <a:solidFill>
                  <a:srgbClr val="000000"/>
                </a:solidFill>
              </a:rPr>
              <a:t>een</a:t>
            </a:r>
            <a:r>
              <a:rPr lang="en-US" sz="2000" b="1" kern="0" dirty="0" smtClean="0">
                <a:solidFill>
                  <a:srgbClr val="000000"/>
                </a:solidFill>
              </a:rPr>
              <a:t> </a:t>
            </a:r>
            <a:r>
              <a:rPr lang="en-US" sz="2000" b="1" kern="0" dirty="0" err="1" smtClean="0">
                <a:solidFill>
                  <a:srgbClr val="000000"/>
                </a:solidFill>
              </a:rPr>
              <a:t>minimaal</a:t>
            </a:r>
            <a:r>
              <a:rPr lang="en-US" sz="2000" b="1" kern="0" dirty="0" smtClean="0">
                <a:solidFill>
                  <a:srgbClr val="000000"/>
                </a:solidFill>
              </a:rPr>
              <a:t> </a:t>
            </a:r>
            <a:r>
              <a:rPr lang="en-US" sz="2000" b="1" kern="0" dirty="0" err="1" smtClean="0">
                <a:solidFill>
                  <a:srgbClr val="000000"/>
                </a:solidFill>
              </a:rPr>
              <a:t>niveau</a:t>
            </a:r>
            <a:r>
              <a:rPr lang="en-US" sz="2000" b="1" kern="0" dirty="0" smtClean="0">
                <a:solidFill>
                  <a:srgbClr val="000000"/>
                </a:solidFill>
              </a:rPr>
              <a:t> </a:t>
            </a:r>
            <a:r>
              <a:rPr lang="en-US" sz="2000" b="1" kern="0" dirty="0" err="1" smtClean="0">
                <a:solidFill>
                  <a:srgbClr val="000000"/>
                </a:solidFill>
              </a:rPr>
              <a:t>aanwezig</a:t>
            </a:r>
            <a:r>
              <a:rPr lang="en-US" sz="2000" b="1" kern="0" dirty="0" smtClean="0">
                <a:solidFill>
                  <a:srgbClr val="000000"/>
                </a:solidFill>
              </a:rPr>
              <a:t> </a:t>
            </a:r>
            <a:r>
              <a:rPr lang="en-US" sz="2000" b="1" kern="0" dirty="0" err="1" smtClean="0">
                <a:solidFill>
                  <a:srgbClr val="000000"/>
                </a:solidFill>
              </a:rPr>
              <a:t>zijn</a:t>
            </a:r>
            <a:r>
              <a:rPr lang="en-US" sz="2000" b="1" kern="0" dirty="0" smtClean="0">
                <a:solidFill>
                  <a:srgbClr val="000000"/>
                </a:solidFill>
              </a:rPr>
              <a:t> (&gt;= 5.5). </a:t>
            </a:r>
            <a:r>
              <a:rPr lang="en-US" sz="2000" b="1" kern="0" dirty="0" err="1" smtClean="0">
                <a:solidFill>
                  <a:srgbClr val="000000"/>
                </a:solidFill>
              </a:rPr>
              <a:t>Daarboven</a:t>
            </a:r>
            <a:r>
              <a:rPr lang="en-US" sz="2000" b="1" kern="0" dirty="0" smtClean="0">
                <a:solidFill>
                  <a:srgbClr val="000000"/>
                </a:solidFill>
              </a:rPr>
              <a:t> </a:t>
            </a:r>
            <a:r>
              <a:rPr lang="en-US" sz="2000" b="1" kern="0" dirty="0" err="1" smtClean="0">
                <a:solidFill>
                  <a:srgbClr val="000000"/>
                </a:solidFill>
              </a:rPr>
              <a:t>wordt</a:t>
            </a:r>
            <a:r>
              <a:rPr lang="en-US" sz="2000" b="1" kern="0" dirty="0" smtClean="0">
                <a:solidFill>
                  <a:srgbClr val="000000"/>
                </a:solidFill>
              </a:rPr>
              <a:t> </a:t>
            </a:r>
            <a:r>
              <a:rPr lang="en-US" sz="2000" b="1" kern="0" dirty="0" err="1" smtClean="0">
                <a:solidFill>
                  <a:srgbClr val="000000"/>
                </a:solidFill>
              </a:rPr>
              <a:t>gekeken</a:t>
            </a:r>
            <a:r>
              <a:rPr lang="en-US" sz="2000" b="1" kern="0" dirty="0" smtClean="0">
                <a:solidFill>
                  <a:srgbClr val="000000"/>
                </a:solidFill>
              </a:rPr>
              <a:t> </a:t>
            </a:r>
            <a:r>
              <a:rPr lang="en-US" sz="2000" b="1" kern="0" dirty="0" err="1" smtClean="0">
                <a:solidFill>
                  <a:srgbClr val="000000"/>
                </a:solidFill>
              </a:rPr>
              <a:t>naar</a:t>
            </a:r>
            <a:r>
              <a:rPr lang="en-US" sz="2000" b="1" kern="0" dirty="0" smtClean="0">
                <a:solidFill>
                  <a:srgbClr val="000000"/>
                </a:solidFill>
              </a:rPr>
              <a:t> de </a:t>
            </a:r>
            <a:r>
              <a:rPr lang="en-US" sz="2000" b="1" kern="0" dirty="0" err="1" smtClean="0">
                <a:solidFill>
                  <a:srgbClr val="000000"/>
                </a:solidFill>
              </a:rPr>
              <a:t>geleverde</a:t>
            </a:r>
            <a:r>
              <a:rPr lang="en-US" sz="2000" b="1" kern="0" dirty="0" smtClean="0">
                <a:solidFill>
                  <a:srgbClr val="000000"/>
                </a:solidFill>
              </a:rPr>
              <a:t> </a:t>
            </a:r>
            <a:r>
              <a:rPr lang="en-US" sz="2000" b="1" kern="0" dirty="0" err="1" smtClean="0">
                <a:solidFill>
                  <a:srgbClr val="000000"/>
                </a:solidFill>
              </a:rPr>
              <a:t>inspanning</a:t>
            </a:r>
            <a:r>
              <a:rPr lang="en-US" sz="2000" b="1" kern="0" dirty="0" smtClean="0">
                <a:solidFill>
                  <a:srgbClr val="000000"/>
                </a:solidFill>
              </a:rPr>
              <a:t> </a:t>
            </a:r>
            <a:r>
              <a:rPr lang="en-US" sz="2000" b="1" kern="0" dirty="0" err="1" smtClean="0">
                <a:solidFill>
                  <a:srgbClr val="000000"/>
                </a:solidFill>
              </a:rPr>
              <a:t>en</a:t>
            </a:r>
            <a:r>
              <a:rPr lang="en-US" sz="2000" b="1" kern="0" dirty="0" smtClean="0">
                <a:solidFill>
                  <a:srgbClr val="000000"/>
                </a:solidFill>
              </a:rPr>
              <a:t> het </a:t>
            </a:r>
            <a:r>
              <a:rPr lang="en-US" sz="2000" b="1" kern="0" dirty="0" err="1" smtClean="0">
                <a:solidFill>
                  <a:srgbClr val="000000"/>
                </a:solidFill>
              </a:rPr>
              <a:t>behaalde</a:t>
            </a:r>
            <a:r>
              <a:rPr lang="en-US" sz="2000" b="1" kern="0" dirty="0" smtClean="0">
                <a:solidFill>
                  <a:srgbClr val="000000"/>
                </a:solidFill>
              </a:rPr>
              <a:t> </a:t>
            </a:r>
            <a:r>
              <a:rPr lang="en-US" sz="2000" b="1" kern="0" dirty="0" err="1" smtClean="0">
                <a:solidFill>
                  <a:srgbClr val="000000"/>
                </a:solidFill>
              </a:rPr>
              <a:t>resultaat</a:t>
            </a:r>
            <a:r>
              <a:rPr lang="en-US" sz="2000" b="1" kern="0" dirty="0" smtClean="0">
                <a:solidFill>
                  <a:srgbClr val="000000"/>
                </a:solidFill>
              </a:rPr>
              <a:t>.</a:t>
            </a:r>
          </a:p>
        </p:txBody>
      </p:sp>
    </p:spTree>
    <p:extLst>
      <p:ext uri="{BB962C8B-B14F-4D97-AF65-F5344CB8AC3E}">
        <p14:creationId xmlns:p14="http://schemas.microsoft.com/office/powerpoint/2010/main" val="350355009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err="1" smtClean="0"/>
              <a:t>Teamwerk</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21</a:t>
            </a:fld>
            <a:endParaRPr lang="en-US" dirty="0"/>
          </a:p>
        </p:txBody>
      </p:sp>
      <p:sp>
        <p:nvSpPr>
          <p:cNvPr id="8" name="Subtitle 2"/>
          <p:cNvSpPr txBox="1">
            <a:spLocks/>
          </p:cNvSpPr>
          <p:nvPr/>
        </p:nvSpPr>
        <p:spPr bwMode="auto">
          <a:xfrm>
            <a:off x="827584" y="2036667"/>
            <a:ext cx="6912768" cy="298543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nl-NL" sz="2000" b="1" kern="0" dirty="0" smtClean="0">
                <a:solidFill>
                  <a:srgbClr val="000000"/>
                </a:solidFill>
              </a:rPr>
              <a:t>Als </a:t>
            </a:r>
            <a:r>
              <a:rPr lang="nl-NL" sz="2000" b="1" kern="0" dirty="0">
                <a:solidFill>
                  <a:srgbClr val="000000"/>
                </a:solidFill>
              </a:rPr>
              <a:t>dit bij de opdracht past kan, in overleg, eventueel in een groepje gewerkt worden. De docent moet er vertrouwen in hebben dat de </a:t>
            </a:r>
            <a:r>
              <a:rPr lang="nl-NL" sz="2000" b="1" kern="0" dirty="0" smtClean="0">
                <a:solidFill>
                  <a:srgbClr val="000000"/>
                </a:solidFill>
              </a:rPr>
              <a:t>capaciteiten </a:t>
            </a:r>
            <a:r>
              <a:rPr lang="nl-NL" sz="2000" b="1" kern="0" dirty="0">
                <a:solidFill>
                  <a:srgbClr val="000000"/>
                </a:solidFill>
              </a:rPr>
              <a:t>van de studenten niet te veel uitelkaar liggen.</a:t>
            </a:r>
          </a:p>
          <a:p>
            <a:pPr>
              <a:spcBef>
                <a:spcPct val="20000"/>
              </a:spcBef>
              <a:buClr>
                <a:schemeClr val="accent1"/>
              </a:buClr>
              <a:buSzPct val="60000"/>
              <a:defRPr/>
            </a:pPr>
            <a:endParaRPr lang="nl-NL" sz="2000" b="1" kern="0" dirty="0">
              <a:solidFill>
                <a:srgbClr val="000000"/>
              </a:solidFill>
            </a:endParaRPr>
          </a:p>
          <a:p>
            <a:pPr>
              <a:spcBef>
                <a:spcPct val="20000"/>
              </a:spcBef>
              <a:buClr>
                <a:schemeClr val="accent1"/>
              </a:buClr>
              <a:buSzPct val="60000"/>
              <a:defRPr/>
            </a:pPr>
            <a:r>
              <a:rPr lang="nl-NL" sz="2000" b="1" kern="0" dirty="0">
                <a:solidFill>
                  <a:srgbClr val="000000"/>
                </a:solidFill>
              </a:rPr>
              <a:t>Uitgangspunt is daarbij dat de beoordeling individueel is. Het moet dus zeer duidelijk zijn wie welk deel van het product gemaakt heeft. </a:t>
            </a:r>
            <a:endParaRPr lang="en-US" sz="2000" b="1" kern="0" dirty="0" smtClean="0">
              <a:solidFill>
                <a:srgbClr val="000000"/>
              </a:solidFill>
            </a:endParaRPr>
          </a:p>
        </p:txBody>
      </p:sp>
    </p:spTree>
    <p:extLst>
      <p:ext uri="{BB962C8B-B14F-4D97-AF65-F5344CB8AC3E}">
        <p14:creationId xmlns:p14="http://schemas.microsoft.com/office/powerpoint/2010/main" val="92365863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err="1" smtClean="0"/>
              <a:t>Materiaal</a:t>
            </a:r>
            <a:r>
              <a:rPr lang="en-US" dirty="0" smtClean="0"/>
              <a:t> van </a:t>
            </a:r>
            <a:r>
              <a:rPr lang="en-US" dirty="0" err="1" smtClean="0"/>
              <a:t>derden</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22</a:t>
            </a:fld>
            <a:endParaRPr lang="en-US" dirty="0"/>
          </a:p>
        </p:txBody>
      </p:sp>
      <p:sp>
        <p:nvSpPr>
          <p:cNvPr id="8" name="Subtitle 2"/>
          <p:cNvSpPr txBox="1">
            <a:spLocks/>
          </p:cNvSpPr>
          <p:nvPr/>
        </p:nvSpPr>
        <p:spPr bwMode="auto">
          <a:xfrm>
            <a:off x="755576" y="1876485"/>
            <a:ext cx="6912768" cy="372409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nl-NL" sz="2000" b="1" kern="0" dirty="0" smtClean="0">
                <a:solidFill>
                  <a:srgbClr val="000000"/>
                </a:solidFill>
              </a:rPr>
              <a:t>Het is toegestaan om materiaal van derden (code, </a:t>
            </a:r>
            <a:r>
              <a:rPr lang="nl-NL" sz="2000" b="1" kern="0" dirty="0" err="1" smtClean="0">
                <a:solidFill>
                  <a:srgbClr val="000000"/>
                </a:solidFill>
              </a:rPr>
              <a:t>electronica</a:t>
            </a:r>
            <a:r>
              <a:rPr lang="nl-NL" sz="2000" b="1" kern="0" dirty="0" smtClean="0">
                <a:solidFill>
                  <a:srgbClr val="000000"/>
                </a:solidFill>
              </a:rPr>
              <a:t>, mechanica,…)  te gebruiken, maar</a:t>
            </a:r>
          </a:p>
          <a:p>
            <a:pPr>
              <a:spcBef>
                <a:spcPct val="20000"/>
              </a:spcBef>
              <a:buClr>
                <a:schemeClr val="accent1"/>
              </a:buClr>
              <a:buSzPct val="60000"/>
              <a:defRPr/>
            </a:pPr>
            <a:endParaRPr lang="nl-NL" sz="2000" b="1" kern="0" dirty="0" smtClean="0">
              <a:solidFill>
                <a:srgbClr val="000000"/>
              </a:solidFill>
            </a:endParaRPr>
          </a:p>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Dit moet de student uit eigener beweging aan het begin van de beoordeling melden.</a:t>
            </a:r>
          </a:p>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Dit moet in de code duidelijk zijn (bv. in een readme.txt file).</a:t>
            </a:r>
          </a:p>
          <a:p>
            <a:pPr marL="342900" indent="-342900">
              <a:spcBef>
                <a:spcPct val="20000"/>
              </a:spcBef>
              <a:buClr>
                <a:schemeClr val="accent1"/>
              </a:buClr>
              <a:buSzPct val="60000"/>
              <a:buFont typeface="Wingdings" panose="05000000000000000000" pitchFamily="2" charset="2"/>
              <a:buChar char="q"/>
              <a:defRPr/>
            </a:pPr>
            <a:r>
              <a:rPr lang="en-US" sz="2000" b="1" kern="0" dirty="0" smtClean="0">
                <a:solidFill>
                  <a:srgbClr val="000000"/>
                </a:solidFill>
              </a:rPr>
              <a:t>Het </a:t>
            </a:r>
            <a:r>
              <a:rPr lang="en-US" sz="2000" b="1" kern="0" dirty="0" err="1" smtClean="0">
                <a:solidFill>
                  <a:srgbClr val="000000"/>
                </a:solidFill>
              </a:rPr>
              <a:t>externe</a:t>
            </a:r>
            <a:r>
              <a:rPr lang="en-US" sz="2000" b="1" kern="0" dirty="0" smtClean="0">
                <a:solidFill>
                  <a:srgbClr val="000000"/>
                </a:solidFill>
              </a:rPr>
              <a:t> </a:t>
            </a:r>
            <a:r>
              <a:rPr lang="en-US" sz="2000" b="1" kern="0" dirty="0" err="1" smtClean="0">
                <a:solidFill>
                  <a:srgbClr val="000000"/>
                </a:solidFill>
              </a:rPr>
              <a:t>materiaal</a:t>
            </a:r>
            <a:r>
              <a:rPr lang="en-US" sz="2000" b="1" kern="0" dirty="0" smtClean="0">
                <a:solidFill>
                  <a:srgbClr val="000000"/>
                </a:solidFill>
              </a:rPr>
              <a:t> </a:t>
            </a:r>
            <a:r>
              <a:rPr lang="en-US" sz="2000" b="1" kern="0" dirty="0" err="1" smtClean="0">
                <a:solidFill>
                  <a:srgbClr val="000000"/>
                </a:solidFill>
              </a:rPr>
              <a:t>zelf</a:t>
            </a:r>
            <a:r>
              <a:rPr lang="en-US" sz="2000" b="1" kern="0" dirty="0" smtClean="0">
                <a:solidFill>
                  <a:srgbClr val="000000"/>
                </a:solidFill>
              </a:rPr>
              <a:t> </a:t>
            </a:r>
            <a:r>
              <a:rPr lang="en-US" sz="2000" b="1" kern="0" dirty="0" err="1" smtClean="0">
                <a:solidFill>
                  <a:srgbClr val="000000"/>
                </a:solidFill>
              </a:rPr>
              <a:t>draagt</a:t>
            </a:r>
            <a:r>
              <a:rPr lang="en-US" sz="2000" b="1" kern="0" dirty="0" smtClean="0">
                <a:solidFill>
                  <a:srgbClr val="000000"/>
                </a:solidFill>
              </a:rPr>
              <a:t> </a:t>
            </a:r>
            <a:r>
              <a:rPr lang="en-US" sz="2000" b="1" kern="0" dirty="0" err="1" smtClean="0">
                <a:solidFill>
                  <a:srgbClr val="000000"/>
                </a:solidFill>
              </a:rPr>
              <a:t>natuurlijk</a:t>
            </a:r>
            <a:r>
              <a:rPr lang="en-US" sz="2000" b="1" kern="0" dirty="0" smtClean="0">
                <a:solidFill>
                  <a:srgbClr val="000000"/>
                </a:solidFill>
              </a:rPr>
              <a:t> </a:t>
            </a:r>
            <a:r>
              <a:rPr lang="en-US" sz="2000" b="1" kern="0" dirty="0" err="1" smtClean="0">
                <a:solidFill>
                  <a:srgbClr val="000000"/>
                </a:solidFill>
              </a:rPr>
              <a:t>niet</a:t>
            </a:r>
            <a:r>
              <a:rPr lang="en-US" sz="2000" b="1" kern="0" dirty="0" smtClean="0">
                <a:solidFill>
                  <a:srgbClr val="000000"/>
                </a:solidFill>
              </a:rPr>
              <a:t> </a:t>
            </a:r>
            <a:r>
              <a:rPr lang="en-US" sz="2000" b="1" kern="0" dirty="0" err="1" smtClean="0">
                <a:solidFill>
                  <a:srgbClr val="000000"/>
                </a:solidFill>
              </a:rPr>
              <a:t>bij</a:t>
            </a:r>
            <a:r>
              <a:rPr lang="en-US" sz="2000" b="1" kern="0" dirty="0" smtClean="0">
                <a:solidFill>
                  <a:srgbClr val="000000"/>
                </a:solidFill>
              </a:rPr>
              <a:t> </a:t>
            </a:r>
            <a:r>
              <a:rPr lang="en-US" sz="2000" b="1" kern="0" dirty="0" err="1" smtClean="0">
                <a:solidFill>
                  <a:srgbClr val="000000"/>
                </a:solidFill>
              </a:rPr>
              <a:t>aan</a:t>
            </a:r>
            <a:r>
              <a:rPr lang="en-US" sz="2000" b="1" kern="0" dirty="0" smtClean="0">
                <a:solidFill>
                  <a:srgbClr val="000000"/>
                </a:solidFill>
              </a:rPr>
              <a:t> het </a:t>
            </a:r>
            <a:r>
              <a:rPr lang="en-US" sz="2000" b="1" kern="0" dirty="0" err="1" smtClean="0">
                <a:solidFill>
                  <a:srgbClr val="000000"/>
                </a:solidFill>
              </a:rPr>
              <a:t>resultaat</a:t>
            </a:r>
            <a:r>
              <a:rPr lang="en-US" sz="2000" b="1" kern="0" dirty="0" smtClean="0">
                <a:solidFill>
                  <a:srgbClr val="000000"/>
                </a:solidFill>
              </a:rPr>
              <a:t>. </a:t>
            </a:r>
            <a:r>
              <a:rPr lang="en-US" sz="2000" b="1" kern="0" dirty="0" err="1" smtClean="0">
                <a:solidFill>
                  <a:srgbClr val="000000"/>
                </a:solidFill>
              </a:rPr>
              <a:t>Eventuele</a:t>
            </a:r>
            <a:r>
              <a:rPr lang="en-US" sz="2000" b="1" kern="0" dirty="0" smtClean="0">
                <a:solidFill>
                  <a:srgbClr val="000000"/>
                </a:solidFill>
              </a:rPr>
              <a:t> (</a:t>
            </a:r>
            <a:r>
              <a:rPr lang="en-US" sz="2000" b="1" kern="0" dirty="0" err="1" smtClean="0">
                <a:solidFill>
                  <a:srgbClr val="000000"/>
                </a:solidFill>
              </a:rPr>
              <a:t>aantoonbare</a:t>
            </a:r>
            <a:r>
              <a:rPr lang="en-US" sz="2000" b="1" kern="0" dirty="0" smtClean="0">
                <a:solidFill>
                  <a:srgbClr val="000000"/>
                </a:solidFill>
              </a:rPr>
              <a:t>) effort die </a:t>
            </a:r>
            <a:r>
              <a:rPr lang="en-US" sz="2000" b="1" kern="0" dirty="0" err="1" smtClean="0">
                <a:solidFill>
                  <a:srgbClr val="000000"/>
                </a:solidFill>
              </a:rPr>
              <a:t>nodig</a:t>
            </a:r>
            <a:r>
              <a:rPr lang="en-US" sz="2000" b="1" kern="0" dirty="0" smtClean="0">
                <a:solidFill>
                  <a:srgbClr val="000000"/>
                </a:solidFill>
              </a:rPr>
              <a:t> was om het </a:t>
            </a:r>
            <a:r>
              <a:rPr lang="en-US" sz="2000" b="1" kern="0" dirty="0" err="1" smtClean="0">
                <a:solidFill>
                  <a:srgbClr val="000000"/>
                </a:solidFill>
              </a:rPr>
              <a:t>externe</a:t>
            </a:r>
            <a:r>
              <a:rPr lang="en-US" sz="2000" b="1" kern="0" dirty="0" smtClean="0">
                <a:solidFill>
                  <a:srgbClr val="000000"/>
                </a:solidFill>
              </a:rPr>
              <a:t> </a:t>
            </a:r>
            <a:r>
              <a:rPr lang="en-US" sz="2000" b="1" kern="0" dirty="0" err="1" smtClean="0">
                <a:solidFill>
                  <a:srgbClr val="000000"/>
                </a:solidFill>
              </a:rPr>
              <a:t>materiaal</a:t>
            </a:r>
            <a:r>
              <a:rPr lang="en-US" sz="2000" b="1" kern="0" dirty="0" smtClean="0">
                <a:solidFill>
                  <a:srgbClr val="000000"/>
                </a:solidFill>
              </a:rPr>
              <a:t> </a:t>
            </a:r>
            <a:r>
              <a:rPr lang="en-US" sz="2000" b="1" kern="0" dirty="0" err="1" smtClean="0">
                <a:solidFill>
                  <a:srgbClr val="000000"/>
                </a:solidFill>
              </a:rPr>
              <a:t>werkend</a:t>
            </a:r>
            <a:r>
              <a:rPr lang="en-US" sz="2000" b="1" kern="0" dirty="0" smtClean="0">
                <a:solidFill>
                  <a:srgbClr val="000000"/>
                </a:solidFill>
              </a:rPr>
              <a:t> </a:t>
            </a:r>
            <a:r>
              <a:rPr lang="en-US" sz="2000" b="1" kern="0" dirty="0" err="1" smtClean="0">
                <a:solidFill>
                  <a:srgbClr val="000000"/>
                </a:solidFill>
              </a:rPr>
              <a:t>te</a:t>
            </a:r>
            <a:r>
              <a:rPr lang="en-US" sz="2000" b="1" kern="0" dirty="0" smtClean="0">
                <a:solidFill>
                  <a:srgbClr val="000000"/>
                </a:solidFill>
              </a:rPr>
              <a:t> </a:t>
            </a:r>
            <a:r>
              <a:rPr lang="en-US" sz="2000" b="1" kern="0" dirty="0" err="1" smtClean="0">
                <a:solidFill>
                  <a:srgbClr val="000000"/>
                </a:solidFill>
              </a:rPr>
              <a:t>krijgen</a:t>
            </a:r>
            <a:r>
              <a:rPr lang="en-US" sz="2000" b="1" kern="0" dirty="0" smtClean="0">
                <a:solidFill>
                  <a:srgbClr val="000000"/>
                </a:solidFill>
              </a:rPr>
              <a:t> (customization) </a:t>
            </a:r>
            <a:r>
              <a:rPr lang="en-US" sz="2000" b="1" kern="0" dirty="0" err="1" smtClean="0">
                <a:solidFill>
                  <a:srgbClr val="000000"/>
                </a:solidFill>
              </a:rPr>
              <a:t>wel</a:t>
            </a:r>
            <a:r>
              <a:rPr lang="en-US" sz="2000" b="1" kern="0" dirty="0" smtClean="0">
                <a:solidFill>
                  <a:srgbClr val="000000"/>
                </a:solidFill>
              </a:rPr>
              <a:t>.</a:t>
            </a:r>
          </a:p>
        </p:txBody>
      </p:sp>
    </p:spTree>
    <p:extLst>
      <p:ext uri="{BB962C8B-B14F-4D97-AF65-F5344CB8AC3E}">
        <p14:creationId xmlns:p14="http://schemas.microsoft.com/office/powerpoint/2010/main" val="242838293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err="1" smtClean="0"/>
              <a:t>Externe</a:t>
            </a:r>
            <a:r>
              <a:rPr lang="en-US" dirty="0" smtClean="0"/>
              <a:t> </a:t>
            </a:r>
            <a:r>
              <a:rPr lang="en-US" dirty="0" err="1" smtClean="0"/>
              <a:t>opdracht</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23</a:t>
            </a:fld>
            <a:endParaRPr lang="en-US" dirty="0"/>
          </a:p>
        </p:txBody>
      </p:sp>
      <p:sp>
        <p:nvSpPr>
          <p:cNvPr id="8" name="Subtitle 2"/>
          <p:cNvSpPr txBox="1">
            <a:spLocks/>
          </p:cNvSpPr>
          <p:nvPr/>
        </p:nvSpPr>
        <p:spPr bwMode="auto">
          <a:xfrm>
            <a:off x="755576" y="1876485"/>
            <a:ext cx="6912768" cy="341632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nl-NL" sz="2000" b="1" kern="0" dirty="0" smtClean="0">
                <a:solidFill>
                  <a:srgbClr val="000000"/>
                </a:solidFill>
              </a:rPr>
              <a:t>Het is </a:t>
            </a:r>
            <a:r>
              <a:rPr lang="en-US" sz="2000" b="1" kern="0" dirty="0" err="1" smtClean="0">
                <a:solidFill>
                  <a:srgbClr val="000000"/>
                </a:solidFill>
              </a:rPr>
              <a:t>mogelijk</a:t>
            </a:r>
            <a:r>
              <a:rPr lang="en-US" sz="2000" b="1" kern="0" dirty="0" smtClean="0">
                <a:solidFill>
                  <a:srgbClr val="000000"/>
                </a:solidFill>
              </a:rPr>
              <a:t> </a:t>
            </a:r>
            <a:r>
              <a:rPr lang="en-US" sz="2000" b="1" kern="0" dirty="0" err="1" smtClean="0">
                <a:solidFill>
                  <a:srgbClr val="000000"/>
                </a:solidFill>
              </a:rPr>
              <a:t>dat</a:t>
            </a:r>
            <a:r>
              <a:rPr lang="en-US" sz="2000" b="1" kern="0" dirty="0" smtClean="0">
                <a:solidFill>
                  <a:srgbClr val="000000"/>
                </a:solidFill>
              </a:rPr>
              <a:t> de student </a:t>
            </a:r>
            <a:r>
              <a:rPr lang="en-US" sz="2000" b="1" kern="0" dirty="0" err="1" smtClean="0">
                <a:solidFill>
                  <a:srgbClr val="000000"/>
                </a:solidFill>
              </a:rPr>
              <a:t>een</a:t>
            </a:r>
            <a:r>
              <a:rPr lang="en-US" sz="2000" b="1" kern="0" dirty="0" smtClean="0">
                <a:solidFill>
                  <a:srgbClr val="000000"/>
                </a:solidFill>
              </a:rPr>
              <a:t> </a:t>
            </a:r>
            <a:r>
              <a:rPr lang="en-US" sz="2000" b="1" kern="0" dirty="0" err="1" smtClean="0">
                <a:solidFill>
                  <a:srgbClr val="000000"/>
                </a:solidFill>
              </a:rPr>
              <a:t>externe</a:t>
            </a:r>
            <a:r>
              <a:rPr lang="en-US" sz="2000" b="1" kern="0" dirty="0" smtClean="0">
                <a:solidFill>
                  <a:srgbClr val="000000"/>
                </a:solidFill>
              </a:rPr>
              <a:t> </a:t>
            </a:r>
            <a:r>
              <a:rPr lang="en-US" sz="2000" b="1" kern="0" dirty="0" err="1" smtClean="0">
                <a:solidFill>
                  <a:srgbClr val="000000"/>
                </a:solidFill>
              </a:rPr>
              <a:t>opdracht</a:t>
            </a:r>
            <a:r>
              <a:rPr lang="en-US" sz="2000" b="1" kern="0" dirty="0" smtClean="0">
                <a:solidFill>
                  <a:srgbClr val="000000"/>
                </a:solidFill>
              </a:rPr>
              <a:t> </a:t>
            </a:r>
            <a:r>
              <a:rPr lang="en-US" sz="2000" b="1" kern="0" dirty="0" err="1" smtClean="0">
                <a:solidFill>
                  <a:srgbClr val="000000"/>
                </a:solidFill>
              </a:rPr>
              <a:t>zoekt</a:t>
            </a:r>
            <a:r>
              <a:rPr lang="en-US" sz="2000" b="1" kern="0" dirty="0" smtClean="0">
                <a:solidFill>
                  <a:srgbClr val="000000"/>
                </a:solidFill>
              </a:rPr>
              <a:t> </a:t>
            </a:r>
            <a:r>
              <a:rPr lang="en-US" sz="2000" b="1" kern="0" dirty="0" err="1" smtClean="0">
                <a:solidFill>
                  <a:srgbClr val="000000"/>
                </a:solidFill>
              </a:rPr>
              <a:t>en</a:t>
            </a:r>
            <a:r>
              <a:rPr lang="en-US" sz="2000" b="1" kern="0" dirty="0" smtClean="0">
                <a:solidFill>
                  <a:srgbClr val="000000"/>
                </a:solidFill>
              </a:rPr>
              <a:t> die in het </a:t>
            </a:r>
            <a:r>
              <a:rPr lang="en-US" sz="2000" b="1" kern="0" dirty="0" err="1" smtClean="0">
                <a:solidFill>
                  <a:srgbClr val="000000"/>
                </a:solidFill>
              </a:rPr>
              <a:t>kader</a:t>
            </a:r>
            <a:r>
              <a:rPr lang="en-US" sz="2000" b="1" kern="0" dirty="0" smtClean="0">
                <a:solidFill>
                  <a:srgbClr val="000000"/>
                </a:solidFill>
              </a:rPr>
              <a:t> van IPASS </a:t>
            </a:r>
            <a:r>
              <a:rPr lang="en-US" sz="2000" b="1" kern="0" dirty="0" err="1" smtClean="0">
                <a:solidFill>
                  <a:srgbClr val="000000"/>
                </a:solidFill>
              </a:rPr>
              <a:t>realiseert</a:t>
            </a:r>
            <a:r>
              <a:rPr lang="en-US" sz="2000" b="1" kern="0" dirty="0" smtClean="0">
                <a:solidFill>
                  <a:srgbClr val="000000"/>
                </a:solidFill>
              </a:rPr>
              <a:t>. </a:t>
            </a:r>
          </a:p>
          <a:p>
            <a:pPr>
              <a:spcBef>
                <a:spcPct val="20000"/>
              </a:spcBef>
              <a:buClr>
                <a:schemeClr val="accent1"/>
              </a:buClr>
              <a:buSzPct val="60000"/>
              <a:defRPr/>
            </a:pPr>
            <a:endParaRPr lang="en-US" sz="2000" b="1" kern="0" dirty="0">
              <a:solidFill>
                <a:srgbClr val="000000"/>
              </a:solidFill>
            </a:endParaRPr>
          </a:p>
          <a:p>
            <a:pPr marL="342900" indent="-342900">
              <a:spcBef>
                <a:spcPct val="20000"/>
              </a:spcBef>
              <a:buClr>
                <a:schemeClr val="accent1"/>
              </a:buClr>
              <a:buSzPct val="60000"/>
              <a:buFont typeface="Wingdings" panose="05000000000000000000" pitchFamily="2" charset="2"/>
              <a:buChar char="q"/>
              <a:defRPr/>
            </a:pPr>
            <a:r>
              <a:rPr lang="en-US" sz="2000" b="1" kern="0" dirty="0" err="1" smtClean="0">
                <a:solidFill>
                  <a:srgbClr val="000000"/>
                </a:solidFill>
              </a:rPr>
              <a:t>Dit</a:t>
            </a:r>
            <a:r>
              <a:rPr lang="en-US" sz="2000" b="1" kern="0" dirty="0" smtClean="0">
                <a:solidFill>
                  <a:srgbClr val="000000"/>
                </a:solidFill>
              </a:rPr>
              <a:t> </a:t>
            </a:r>
            <a:r>
              <a:rPr lang="en-US" sz="2000" b="1" kern="0" dirty="0" err="1" smtClean="0">
                <a:solidFill>
                  <a:srgbClr val="000000"/>
                </a:solidFill>
              </a:rPr>
              <a:t>moet</a:t>
            </a:r>
            <a:r>
              <a:rPr lang="en-US" sz="2000" b="1" kern="0" dirty="0" smtClean="0">
                <a:solidFill>
                  <a:srgbClr val="000000"/>
                </a:solidFill>
              </a:rPr>
              <a:t> de student </a:t>
            </a:r>
            <a:r>
              <a:rPr lang="en-US" sz="2000" b="1" kern="0" dirty="0" err="1" smtClean="0">
                <a:solidFill>
                  <a:srgbClr val="000000"/>
                </a:solidFill>
              </a:rPr>
              <a:t>zelf</a:t>
            </a:r>
            <a:r>
              <a:rPr lang="en-US" sz="2000" b="1" kern="0" dirty="0" smtClean="0">
                <a:solidFill>
                  <a:srgbClr val="000000"/>
                </a:solidFill>
              </a:rPr>
              <a:t> </a:t>
            </a:r>
            <a:r>
              <a:rPr lang="en-US" sz="2000" b="1" kern="0" dirty="0" err="1" smtClean="0">
                <a:solidFill>
                  <a:srgbClr val="000000"/>
                </a:solidFill>
              </a:rPr>
              <a:t>regelen</a:t>
            </a:r>
            <a:r>
              <a:rPr lang="en-US" sz="2000" b="1" kern="0" dirty="0" smtClean="0">
                <a:solidFill>
                  <a:srgbClr val="000000"/>
                </a:solidFill>
              </a:rPr>
              <a:t>.</a:t>
            </a:r>
          </a:p>
          <a:p>
            <a:pPr marL="342900" indent="-342900">
              <a:spcBef>
                <a:spcPct val="20000"/>
              </a:spcBef>
              <a:buClr>
                <a:schemeClr val="accent1"/>
              </a:buClr>
              <a:buSzPct val="60000"/>
              <a:buFont typeface="Wingdings" panose="05000000000000000000" pitchFamily="2" charset="2"/>
              <a:buChar char="q"/>
              <a:defRPr/>
            </a:pPr>
            <a:r>
              <a:rPr lang="en-US" sz="2000" b="1" kern="0" dirty="0" smtClean="0">
                <a:solidFill>
                  <a:srgbClr val="000000"/>
                </a:solidFill>
              </a:rPr>
              <a:t>De </a:t>
            </a:r>
            <a:r>
              <a:rPr lang="en-US" sz="2000" b="1" kern="0" dirty="0" err="1" smtClean="0">
                <a:solidFill>
                  <a:srgbClr val="000000"/>
                </a:solidFill>
              </a:rPr>
              <a:t>randvoorwaarden</a:t>
            </a:r>
            <a:r>
              <a:rPr lang="en-US" sz="2000" b="1" kern="0" dirty="0" smtClean="0">
                <a:solidFill>
                  <a:srgbClr val="000000"/>
                </a:solidFill>
              </a:rPr>
              <a:t> </a:t>
            </a:r>
            <a:r>
              <a:rPr lang="en-US" sz="2000" b="1" kern="0" dirty="0" err="1" smtClean="0">
                <a:solidFill>
                  <a:srgbClr val="000000"/>
                </a:solidFill>
              </a:rPr>
              <a:t>blijven</a:t>
            </a:r>
            <a:r>
              <a:rPr lang="en-US" sz="2000" b="1" kern="0" dirty="0" smtClean="0">
                <a:solidFill>
                  <a:srgbClr val="000000"/>
                </a:solidFill>
              </a:rPr>
              <a:t> in </a:t>
            </a:r>
            <a:r>
              <a:rPr lang="en-US" sz="2000" b="1" kern="0" dirty="0" err="1" smtClean="0">
                <a:solidFill>
                  <a:srgbClr val="000000"/>
                </a:solidFill>
              </a:rPr>
              <a:t>principe</a:t>
            </a:r>
            <a:r>
              <a:rPr lang="en-US" sz="2000" b="1" kern="0" dirty="0" smtClean="0">
                <a:solidFill>
                  <a:srgbClr val="000000"/>
                </a:solidFill>
              </a:rPr>
              <a:t> </a:t>
            </a:r>
            <a:r>
              <a:rPr lang="en-US" sz="2000" b="1" kern="0" dirty="0" err="1" smtClean="0">
                <a:solidFill>
                  <a:srgbClr val="000000"/>
                </a:solidFill>
              </a:rPr>
              <a:t>geleden</a:t>
            </a:r>
            <a:r>
              <a:rPr lang="en-US" sz="2000" b="1" kern="0" dirty="0" smtClean="0">
                <a:solidFill>
                  <a:srgbClr val="000000"/>
                </a:solidFill>
              </a:rPr>
              <a:t>, </a:t>
            </a:r>
            <a:r>
              <a:rPr lang="en-US" sz="2000" b="1" kern="0" dirty="0" err="1" smtClean="0">
                <a:solidFill>
                  <a:srgbClr val="000000"/>
                </a:solidFill>
              </a:rPr>
              <a:t>als</a:t>
            </a:r>
            <a:r>
              <a:rPr lang="en-US" sz="2000" b="1" kern="0" dirty="0" smtClean="0">
                <a:solidFill>
                  <a:srgbClr val="000000"/>
                </a:solidFill>
              </a:rPr>
              <a:t> </a:t>
            </a:r>
            <a:r>
              <a:rPr lang="en-US" sz="2000" b="1" kern="0" dirty="0" err="1" smtClean="0">
                <a:solidFill>
                  <a:srgbClr val="000000"/>
                </a:solidFill>
              </a:rPr>
              <a:t>dit</a:t>
            </a:r>
            <a:r>
              <a:rPr lang="en-US" sz="2000" b="1" kern="0" dirty="0" smtClean="0">
                <a:solidFill>
                  <a:srgbClr val="000000"/>
                </a:solidFill>
              </a:rPr>
              <a:t> </a:t>
            </a:r>
            <a:r>
              <a:rPr lang="en-US" sz="2000" b="1" kern="0" dirty="0" err="1" smtClean="0">
                <a:solidFill>
                  <a:srgbClr val="000000"/>
                </a:solidFill>
              </a:rPr>
              <a:t>bij</a:t>
            </a:r>
            <a:r>
              <a:rPr lang="en-US" sz="2000" b="1" kern="0" dirty="0" smtClean="0">
                <a:solidFill>
                  <a:srgbClr val="000000"/>
                </a:solidFill>
              </a:rPr>
              <a:t> de </a:t>
            </a:r>
            <a:r>
              <a:rPr lang="en-US" sz="2000" b="1" kern="0" dirty="0" err="1" smtClean="0">
                <a:solidFill>
                  <a:srgbClr val="000000"/>
                </a:solidFill>
              </a:rPr>
              <a:t>opdracht</a:t>
            </a:r>
            <a:r>
              <a:rPr lang="en-US" sz="2000" b="1" kern="0" dirty="0" smtClean="0">
                <a:solidFill>
                  <a:srgbClr val="000000"/>
                </a:solidFill>
              </a:rPr>
              <a:t> past </a:t>
            </a:r>
            <a:r>
              <a:rPr lang="en-US" sz="2000" b="1" kern="0" dirty="0" err="1" smtClean="0">
                <a:solidFill>
                  <a:srgbClr val="000000"/>
                </a:solidFill>
              </a:rPr>
              <a:t>kan</a:t>
            </a:r>
            <a:r>
              <a:rPr lang="en-US" sz="2000" b="1" kern="0" dirty="0" smtClean="0">
                <a:solidFill>
                  <a:srgbClr val="000000"/>
                </a:solidFill>
              </a:rPr>
              <a:t> </a:t>
            </a:r>
            <a:r>
              <a:rPr lang="en-US" sz="2000" b="1" kern="0" dirty="0" err="1" smtClean="0">
                <a:solidFill>
                  <a:srgbClr val="000000"/>
                </a:solidFill>
              </a:rPr>
              <a:t>bv</a:t>
            </a:r>
            <a:r>
              <a:rPr lang="en-US" sz="2000" b="1" kern="0" dirty="0" smtClean="0">
                <a:solidFill>
                  <a:srgbClr val="000000"/>
                </a:solidFill>
              </a:rPr>
              <a:t>. </a:t>
            </a:r>
            <a:r>
              <a:rPr lang="en-US" sz="2000" b="1" kern="0" dirty="0" err="1" smtClean="0">
                <a:solidFill>
                  <a:srgbClr val="000000"/>
                </a:solidFill>
              </a:rPr>
              <a:t>andere</a:t>
            </a:r>
            <a:r>
              <a:rPr lang="en-US" sz="2000" b="1" kern="0" dirty="0" smtClean="0">
                <a:solidFill>
                  <a:srgbClr val="000000"/>
                </a:solidFill>
              </a:rPr>
              <a:t> hardware of </a:t>
            </a:r>
            <a:r>
              <a:rPr lang="en-US" sz="2000" b="1" kern="0" dirty="0" err="1" smtClean="0">
                <a:solidFill>
                  <a:srgbClr val="000000"/>
                </a:solidFill>
              </a:rPr>
              <a:t>ontwikkel</a:t>
            </a:r>
            <a:r>
              <a:rPr lang="en-US" sz="2000" b="1" kern="0" dirty="0" smtClean="0">
                <a:solidFill>
                  <a:srgbClr val="000000"/>
                </a:solidFill>
              </a:rPr>
              <a:t> software </a:t>
            </a:r>
            <a:r>
              <a:rPr lang="en-US" sz="2000" b="1" kern="0" dirty="0" err="1" smtClean="0">
                <a:solidFill>
                  <a:srgbClr val="000000"/>
                </a:solidFill>
              </a:rPr>
              <a:t>worden</a:t>
            </a:r>
            <a:r>
              <a:rPr lang="en-US" sz="2000" b="1" kern="0" dirty="0" smtClean="0">
                <a:solidFill>
                  <a:srgbClr val="000000"/>
                </a:solidFill>
              </a:rPr>
              <a:t> </a:t>
            </a:r>
            <a:r>
              <a:rPr lang="en-US" sz="2000" b="1" kern="0" dirty="0" err="1" smtClean="0">
                <a:solidFill>
                  <a:srgbClr val="000000"/>
                </a:solidFill>
              </a:rPr>
              <a:t>gebruikt</a:t>
            </a:r>
            <a:r>
              <a:rPr lang="en-US" sz="2000" b="1" kern="0" dirty="0" smtClean="0">
                <a:solidFill>
                  <a:srgbClr val="000000"/>
                </a:solidFill>
              </a:rPr>
              <a:t>.</a:t>
            </a:r>
          </a:p>
          <a:p>
            <a:pPr marL="342900" indent="-342900">
              <a:spcBef>
                <a:spcPct val="20000"/>
              </a:spcBef>
              <a:buClr>
                <a:schemeClr val="accent1"/>
              </a:buClr>
              <a:buSzPct val="60000"/>
              <a:buFont typeface="Wingdings" panose="05000000000000000000" pitchFamily="2" charset="2"/>
              <a:buChar char="q"/>
              <a:defRPr/>
            </a:pPr>
            <a:r>
              <a:rPr lang="en-US" sz="2000" b="1" kern="0" dirty="0" smtClean="0">
                <a:solidFill>
                  <a:srgbClr val="000000"/>
                </a:solidFill>
              </a:rPr>
              <a:t>Extra effort die door de student </a:t>
            </a:r>
            <a:r>
              <a:rPr lang="en-US" sz="2000" b="1" kern="0" dirty="0" err="1" smtClean="0">
                <a:solidFill>
                  <a:srgbClr val="000000"/>
                </a:solidFill>
              </a:rPr>
              <a:t>wordt</a:t>
            </a:r>
            <a:r>
              <a:rPr lang="en-US" sz="2000" b="1" kern="0" dirty="0" smtClean="0">
                <a:solidFill>
                  <a:srgbClr val="000000"/>
                </a:solidFill>
              </a:rPr>
              <a:t> </a:t>
            </a:r>
            <a:r>
              <a:rPr lang="en-US" sz="2000" b="1" kern="0" dirty="0" err="1" smtClean="0">
                <a:solidFill>
                  <a:srgbClr val="000000"/>
                </a:solidFill>
              </a:rPr>
              <a:t>gestoken</a:t>
            </a:r>
            <a:r>
              <a:rPr lang="en-US" sz="2000" b="1" kern="0" dirty="0" smtClean="0">
                <a:solidFill>
                  <a:srgbClr val="000000"/>
                </a:solidFill>
              </a:rPr>
              <a:t> in het </a:t>
            </a:r>
            <a:r>
              <a:rPr lang="en-US" sz="2000" b="1" kern="0" dirty="0" err="1" smtClean="0">
                <a:solidFill>
                  <a:srgbClr val="000000"/>
                </a:solidFill>
              </a:rPr>
              <a:t>proces</a:t>
            </a:r>
            <a:r>
              <a:rPr lang="en-US" sz="2000" b="1" kern="0" dirty="0" smtClean="0">
                <a:solidFill>
                  <a:srgbClr val="000000"/>
                </a:solidFill>
              </a:rPr>
              <a:t> (</a:t>
            </a:r>
            <a:r>
              <a:rPr lang="en-US" sz="2000" b="1" kern="0" dirty="0" err="1" smtClean="0">
                <a:solidFill>
                  <a:srgbClr val="000000"/>
                </a:solidFill>
              </a:rPr>
              <a:t>afstemming</a:t>
            </a:r>
            <a:r>
              <a:rPr lang="en-US" sz="2000" b="1" kern="0" dirty="0" smtClean="0">
                <a:solidFill>
                  <a:srgbClr val="000000"/>
                </a:solidFill>
              </a:rPr>
              <a:t>, </a:t>
            </a:r>
            <a:r>
              <a:rPr lang="en-US" sz="2000" b="1" kern="0" dirty="0" err="1" smtClean="0">
                <a:solidFill>
                  <a:srgbClr val="000000"/>
                </a:solidFill>
              </a:rPr>
              <a:t>uitgebreider</a:t>
            </a:r>
            <a:r>
              <a:rPr lang="en-US" sz="2000" b="1" kern="0" dirty="0" smtClean="0">
                <a:solidFill>
                  <a:srgbClr val="000000"/>
                </a:solidFill>
              </a:rPr>
              <a:t> PVA, etc.) </a:t>
            </a:r>
            <a:r>
              <a:rPr lang="en-US" sz="2000" b="1" kern="0" dirty="0" err="1" smtClean="0">
                <a:solidFill>
                  <a:srgbClr val="000000"/>
                </a:solidFill>
              </a:rPr>
              <a:t>wordt</a:t>
            </a:r>
            <a:r>
              <a:rPr lang="en-US" sz="2000" b="1" kern="0" dirty="0" smtClean="0">
                <a:solidFill>
                  <a:srgbClr val="000000"/>
                </a:solidFill>
              </a:rPr>
              <a:t> </a:t>
            </a:r>
            <a:r>
              <a:rPr lang="en-US" sz="2000" b="1" kern="0" dirty="0" err="1" smtClean="0">
                <a:solidFill>
                  <a:srgbClr val="000000"/>
                </a:solidFill>
              </a:rPr>
              <a:t>meegenomen</a:t>
            </a:r>
            <a:r>
              <a:rPr lang="en-US" sz="2000" b="1" kern="0" dirty="0" smtClean="0">
                <a:solidFill>
                  <a:srgbClr val="000000"/>
                </a:solidFill>
              </a:rPr>
              <a:t> in de </a:t>
            </a:r>
            <a:r>
              <a:rPr lang="en-US" sz="2000" b="1" kern="0" dirty="0" err="1" smtClean="0">
                <a:solidFill>
                  <a:srgbClr val="000000"/>
                </a:solidFill>
              </a:rPr>
              <a:t>beoordeling</a:t>
            </a:r>
            <a:r>
              <a:rPr lang="en-US" sz="2000" b="1" kern="0" dirty="0" smtClean="0">
                <a:solidFill>
                  <a:srgbClr val="000000"/>
                </a:solidFill>
              </a:rPr>
              <a:t>.</a:t>
            </a:r>
          </a:p>
        </p:txBody>
      </p:sp>
    </p:spTree>
    <p:extLst>
      <p:ext uri="{BB962C8B-B14F-4D97-AF65-F5344CB8AC3E}">
        <p14:creationId xmlns:p14="http://schemas.microsoft.com/office/powerpoint/2010/main" val="122904920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smtClean="0"/>
              <a:t>* * * </a:t>
            </a:r>
            <a:r>
              <a:rPr lang="en-US" dirty="0" err="1" smtClean="0"/>
              <a:t>Excellentie</a:t>
            </a:r>
            <a:r>
              <a:rPr lang="en-US" dirty="0" smtClean="0"/>
              <a:t> * * *</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24</a:t>
            </a:fld>
            <a:endParaRPr lang="en-US" dirty="0"/>
          </a:p>
        </p:txBody>
      </p:sp>
      <p:sp>
        <p:nvSpPr>
          <p:cNvPr id="8" name="Subtitle 2"/>
          <p:cNvSpPr txBox="1">
            <a:spLocks/>
          </p:cNvSpPr>
          <p:nvPr/>
        </p:nvSpPr>
        <p:spPr bwMode="auto">
          <a:xfrm>
            <a:off x="735872" y="1628800"/>
            <a:ext cx="7508536" cy="474591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nl-NL" sz="1800" b="1" kern="0" dirty="0" smtClean="0">
                <a:solidFill>
                  <a:srgbClr val="000000"/>
                </a:solidFill>
              </a:rPr>
              <a:t>Deze opdracht is bij uitstek geschikt om ’helemaal los te gaan.’ Dit willen we aanmoedigen, en belonen met een hoog cijfer. Anders dan bij een tentamen is de beoordeling bewust niet lineair: het verschil tussen een 6 en een 7 is veel kleiner dan het verschil tussen een 8 en een 9, om over een 10 maar te zwijgen.</a:t>
            </a:r>
          </a:p>
          <a:p>
            <a:pPr>
              <a:spcBef>
                <a:spcPct val="20000"/>
              </a:spcBef>
              <a:buClr>
                <a:schemeClr val="accent1"/>
              </a:buClr>
              <a:buSzPct val="60000"/>
              <a:defRPr/>
            </a:pPr>
            <a:endParaRPr lang="nl-NL" sz="1800" b="1" kern="0" dirty="0">
              <a:solidFill>
                <a:srgbClr val="000000"/>
              </a:solidFill>
            </a:endParaRPr>
          </a:p>
          <a:p>
            <a:pPr>
              <a:spcBef>
                <a:spcPct val="20000"/>
              </a:spcBef>
              <a:buClr>
                <a:schemeClr val="accent1"/>
              </a:buClr>
              <a:buSzPct val="60000"/>
              <a:defRPr/>
            </a:pPr>
            <a:r>
              <a:rPr lang="nl-NL" sz="1800" b="1" kern="0" dirty="0" smtClean="0">
                <a:solidFill>
                  <a:srgbClr val="000000"/>
                </a:solidFill>
              </a:rPr>
              <a:t>Indien naar het oordeel van de docent van toepassing zal de student aangeraden worden een ster aan te vragen, met name voor technische excellentie. Als het werk op de grens van excellentie ligt kan de student besluiten extra werk te stoppen in een verbeterde versie. In overleg met de docent kan deze verbeterde versie een aangepaste beoordeling opleveren.</a:t>
            </a:r>
          </a:p>
          <a:p>
            <a:pPr>
              <a:spcBef>
                <a:spcPct val="20000"/>
              </a:spcBef>
              <a:buClr>
                <a:schemeClr val="accent1"/>
              </a:buClr>
              <a:buSzPct val="60000"/>
              <a:defRPr/>
            </a:pPr>
            <a:endParaRPr lang="nl-NL" sz="1800" b="1" kern="0" dirty="0">
              <a:solidFill>
                <a:srgbClr val="000000"/>
              </a:solidFill>
            </a:endParaRPr>
          </a:p>
          <a:p>
            <a:pPr>
              <a:spcBef>
                <a:spcPct val="20000"/>
              </a:spcBef>
              <a:buClr>
                <a:schemeClr val="accent1"/>
              </a:buClr>
              <a:buSzPct val="60000"/>
              <a:defRPr/>
            </a:pPr>
            <a:r>
              <a:rPr lang="nl-NL" sz="1800" b="1" kern="0" dirty="0" smtClean="0">
                <a:solidFill>
                  <a:srgbClr val="000000"/>
                </a:solidFill>
              </a:rPr>
              <a:t>Grofweg kan gesteld worden dat een cijfer &gt;= 9 betekent dat de docent het werk zeker ster-waardig acht.</a:t>
            </a:r>
            <a:endParaRPr lang="en-US" sz="1800" b="1" kern="0" dirty="0" smtClean="0">
              <a:solidFill>
                <a:srgbClr val="000000"/>
              </a:solidFill>
            </a:endParaRPr>
          </a:p>
        </p:txBody>
      </p:sp>
    </p:spTree>
    <p:extLst>
      <p:ext uri="{BB962C8B-B14F-4D97-AF65-F5344CB8AC3E}">
        <p14:creationId xmlns:p14="http://schemas.microsoft.com/office/powerpoint/2010/main" val="419411178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err="1" smtClean="0"/>
              <a:t>Aanschaf</a:t>
            </a:r>
            <a:r>
              <a:rPr lang="en-US" dirty="0" smtClean="0"/>
              <a:t> </a:t>
            </a:r>
            <a:r>
              <a:rPr lang="en-US" dirty="0" err="1" smtClean="0"/>
              <a:t>materiaal</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25</a:t>
            </a:fld>
            <a:endParaRPr lang="en-US" dirty="0"/>
          </a:p>
        </p:txBody>
      </p:sp>
      <p:sp>
        <p:nvSpPr>
          <p:cNvPr id="8" name="Subtitle 2"/>
          <p:cNvSpPr txBox="1">
            <a:spLocks/>
          </p:cNvSpPr>
          <p:nvPr/>
        </p:nvSpPr>
        <p:spPr bwMode="auto">
          <a:xfrm>
            <a:off x="755576" y="1876485"/>
            <a:ext cx="6912768" cy="43396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nl-NL" sz="2000" b="1" kern="0" dirty="0" smtClean="0">
                <a:solidFill>
                  <a:srgbClr val="000000"/>
                </a:solidFill>
              </a:rPr>
              <a:t>Voor de TI opleiding wordt aangenomen dat de student de beschikking heeft over</a:t>
            </a:r>
          </a:p>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Een laptop met een moderne versie van Windows</a:t>
            </a:r>
          </a:p>
          <a:p>
            <a:pPr marL="342900" indent="-342900">
              <a:spcBef>
                <a:spcPct val="20000"/>
              </a:spcBef>
              <a:buClr>
                <a:schemeClr val="accent1"/>
              </a:buClr>
              <a:buSzPct val="60000"/>
              <a:buFont typeface="Wingdings" panose="05000000000000000000" pitchFamily="2" charset="2"/>
              <a:buChar char="q"/>
              <a:defRPr/>
            </a:pPr>
            <a:r>
              <a:rPr lang="nl-NL" sz="2000" b="1" kern="0" dirty="0">
                <a:solidFill>
                  <a:srgbClr val="000000"/>
                </a:solidFill>
              </a:rPr>
              <a:t>E</a:t>
            </a:r>
            <a:r>
              <a:rPr lang="nl-NL" sz="2000" b="1" kern="0" dirty="0" smtClean="0">
                <a:solidFill>
                  <a:srgbClr val="000000"/>
                </a:solidFill>
              </a:rPr>
              <a:t>en </a:t>
            </a:r>
            <a:r>
              <a:rPr lang="nl-NL" sz="2000" b="1" kern="0" dirty="0" err="1" smtClean="0">
                <a:solidFill>
                  <a:srgbClr val="000000"/>
                </a:solidFill>
              </a:rPr>
              <a:t>Arduino</a:t>
            </a:r>
            <a:r>
              <a:rPr lang="nl-NL" sz="2000" b="1" kern="0" dirty="0" smtClean="0">
                <a:solidFill>
                  <a:srgbClr val="000000"/>
                </a:solidFill>
              </a:rPr>
              <a:t> </a:t>
            </a:r>
            <a:r>
              <a:rPr lang="nl-NL" sz="2000" b="1" kern="0" dirty="0" err="1" smtClean="0">
                <a:solidFill>
                  <a:srgbClr val="000000"/>
                </a:solidFill>
              </a:rPr>
              <a:t>Due</a:t>
            </a:r>
            <a:r>
              <a:rPr lang="nl-NL" sz="2000" b="1" kern="0" dirty="0" smtClean="0">
                <a:solidFill>
                  <a:srgbClr val="000000"/>
                </a:solidFill>
              </a:rPr>
              <a:t> met OLED, </a:t>
            </a:r>
            <a:r>
              <a:rPr lang="nl-NL" sz="2000" b="1" kern="0" dirty="0" err="1" smtClean="0">
                <a:solidFill>
                  <a:srgbClr val="000000"/>
                </a:solidFill>
              </a:rPr>
              <a:t>breadboard</a:t>
            </a:r>
            <a:r>
              <a:rPr lang="nl-NL" sz="2000" b="1" kern="0" dirty="0" smtClean="0">
                <a:solidFill>
                  <a:srgbClr val="000000"/>
                </a:solidFill>
              </a:rPr>
              <a:t>, draadjes </a:t>
            </a:r>
          </a:p>
          <a:p>
            <a:pPr marL="342900" indent="-342900">
              <a:spcBef>
                <a:spcPct val="20000"/>
              </a:spcBef>
              <a:buClr>
                <a:schemeClr val="accent1"/>
              </a:buClr>
              <a:buSzPct val="60000"/>
              <a:buFont typeface="Wingdings" panose="05000000000000000000" pitchFamily="2" charset="2"/>
              <a:buChar char="q"/>
              <a:defRPr/>
            </a:pPr>
            <a:endParaRPr lang="nl-NL" sz="2000" b="1" kern="0" dirty="0">
              <a:solidFill>
                <a:srgbClr val="000000"/>
              </a:solidFill>
            </a:endParaRPr>
          </a:p>
          <a:p>
            <a:pPr>
              <a:spcBef>
                <a:spcPct val="20000"/>
              </a:spcBef>
              <a:buClr>
                <a:schemeClr val="accent1"/>
              </a:buClr>
              <a:buSzPct val="60000"/>
              <a:defRPr/>
            </a:pPr>
            <a:r>
              <a:rPr lang="nl-NL" sz="2000" b="1" kern="0" dirty="0" smtClean="0">
                <a:solidFill>
                  <a:srgbClr val="000000"/>
                </a:solidFill>
              </a:rPr>
              <a:t>Daarnaast is het te verwachten dat de student kosten zal maken voor het verkrijgen van specifieke hardware (chips of modules) of mechanica. Denk hierbij aan E 10..50, afhankelijk van het gekozen project. De student is zelf verantwoordelijk voor de keuze en aanschaf van dit materiaal. De docent kan hierbij wel advies geven. Klein materiaal zal (waarschijnlijk) beschikbaar worden gesteld.</a:t>
            </a:r>
            <a:endParaRPr lang="en-US" sz="2000" b="1" kern="0" dirty="0" smtClean="0">
              <a:solidFill>
                <a:srgbClr val="000000"/>
              </a:solidFill>
            </a:endParaRPr>
          </a:p>
        </p:txBody>
      </p:sp>
    </p:spTree>
    <p:extLst>
      <p:ext uri="{BB962C8B-B14F-4D97-AF65-F5344CB8AC3E}">
        <p14:creationId xmlns:p14="http://schemas.microsoft.com/office/powerpoint/2010/main" val="250242651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err="1" smtClean="0"/>
              <a:t>Externe</a:t>
            </a:r>
            <a:r>
              <a:rPr lang="en-US" dirty="0" smtClean="0"/>
              <a:t> hardware interfacing</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26</a:t>
            </a:fld>
            <a:endParaRPr lang="en-US" dirty="0"/>
          </a:p>
        </p:txBody>
      </p:sp>
      <p:sp>
        <p:nvSpPr>
          <p:cNvPr id="8" name="Subtitle 2"/>
          <p:cNvSpPr txBox="1">
            <a:spLocks/>
          </p:cNvSpPr>
          <p:nvPr/>
        </p:nvSpPr>
        <p:spPr bwMode="auto">
          <a:xfrm>
            <a:off x="755576" y="1876485"/>
            <a:ext cx="7416824" cy="403187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nl-NL" sz="2000" b="1" kern="0" dirty="0" smtClean="0">
                <a:solidFill>
                  <a:srgbClr val="000000"/>
                </a:solidFill>
              </a:rPr>
              <a:t>Er is op allerlei hobby-achtige sites een ruime keuze aan interface modules beschikbaar, die bedoeld zijn voor de Arduino/Maker gebruikers. In deze moduultjes zitten echter chips die allesbehalve hobby-achtig zijn. Een voor de hand liggende manier om je IPAS in te vullen is:</a:t>
            </a:r>
          </a:p>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Schrijf een herbruikbare </a:t>
            </a:r>
            <a:r>
              <a:rPr lang="nl-NL" sz="2000" b="1" kern="0" dirty="0" err="1" smtClean="0">
                <a:solidFill>
                  <a:srgbClr val="000000"/>
                </a:solidFill>
              </a:rPr>
              <a:t>library</a:t>
            </a:r>
            <a:r>
              <a:rPr lang="nl-NL" sz="2000" b="1" kern="0" dirty="0" smtClean="0">
                <a:solidFill>
                  <a:srgbClr val="000000"/>
                </a:solidFill>
              </a:rPr>
              <a:t> voor zo’n module/chip</a:t>
            </a:r>
          </a:p>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Doe iets met die module (demo, </a:t>
            </a:r>
            <a:r>
              <a:rPr lang="nl-NL" sz="2000" b="1" kern="0" dirty="0" err="1" smtClean="0">
                <a:solidFill>
                  <a:srgbClr val="000000"/>
                </a:solidFill>
              </a:rPr>
              <a:t>proof</a:t>
            </a:r>
            <a:r>
              <a:rPr lang="nl-NL" sz="2000" b="1" kern="0" dirty="0" smtClean="0">
                <a:solidFill>
                  <a:srgbClr val="000000"/>
                </a:solidFill>
              </a:rPr>
              <a:t>-of-concept)</a:t>
            </a:r>
          </a:p>
          <a:p>
            <a:pPr marL="342900" indent="-342900">
              <a:spcBef>
                <a:spcPct val="20000"/>
              </a:spcBef>
              <a:buClr>
                <a:schemeClr val="accent1"/>
              </a:buClr>
              <a:buSzPct val="60000"/>
              <a:buFont typeface="Wingdings" panose="05000000000000000000" pitchFamily="2" charset="2"/>
              <a:buChar char="q"/>
              <a:defRPr/>
            </a:pPr>
            <a:endParaRPr lang="nl-NL" sz="2000" b="1" kern="0" dirty="0">
              <a:solidFill>
                <a:srgbClr val="000000"/>
              </a:solidFill>
            </a:endParaRPr>
          </a:p>
          <a:p>
            <a:pPr>
              <a:spcBef>
                <a:spcPct val="20000"/>
              </a:spcBef>
              <a:buClr>
                <a:schemeClr val="accent1"/>
              </a:buClr>
              <a:buSzPct val="60000"/>
              <a:defRPr/>
            </a:pPr>
            <a:r>
              <a:rPr lang="nl-NL" sz="2000" b="1" kern="0" dirty="0" smtClean="0">
                <a:solidFill>
                  <a:srgbClr val="000000"/>
                </a:solidFill>
              </a:rPr>
              <a:t>Beide aspecten (</a:t>
            </a:r>
            <a:r>
              <a:rPr lang="nl-NL" sz="2000" b="1" kern="0" dirty="0" err="1" smtClean="0">
                <a:solidFill>
                  <a:srgbClr val="000000"/>
                </a:solidFill>
              </a:rPr>
              <a:t>library</a:t>
            </a:r>
            <a:r>
              <a:rPr lang="nl-NL" sz="2000" b="1" kern="0" dirty="0" smtClean="0">
                <a:solidFill>
                  <a:srgbClr val="000000"/>
                </a:solidFill>
              </a:rPr>
              <a:t> en applicatie) moeten geleverd worden, maar de student is vrij in het verdelen van zijn effort: de hele range van 10-90 … 90-10 is mogelijk.</a:t>
            </a:r>
            <a:endParaRPr lang="en-US" sz="2000" b="1" kern="0" dirty="0" smtClean="0">
              <a:solidFill>
                <a:srgbClr val="000000"/>
              </a:solidFill>
            </a:endParaRPr>
          </a:p>
        </p:txBody>
      </p:sp>
    </p:spTree>
    <p:extLst>
      <p:ext uri="{BB962C8B-B14F-4D97-AF65-F5344CB8AC3E}">
        <p14:creationId xmlns:p14="http://schemas.microsoft.com/office/powerpoint/2010/main" val="305923474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err="1" smtClean="0"/>
              <a:t>Waar</a:t>
            </a:r>
            <a:r>
              <a:rPr lang="en-US" dirty="0" smtClean="0"/>
              <a:t> </a:t>
            </a:r>
            <a:r>
              <a:rPr lang="en-US" dirty="0" err="1" smtClean="0"/>
              <a:t>kan</a:t>
            </a:r>
            <a:r>
              <a:rPr lang="en-US" dirty="0" smtClean="0"/>
              <a:t> je </a:t>
            </a:r>
            <a:r>
              <a:rPr lang="en-US" dirty="0" err="1" smtClean="0"/>
              <a:t>externe</a:t>
            </a:r>
            <a:r>
              <a:rPr lang="en-US" dirty="0" smtClean="0"/>
              <a:t> hardware </a:t>
            </a:r>
            <a:r>
              <a:rPr lang="en-US" dirty="0" err="1" smtClean="0"/>
              <a:t>kopen</a:t>
            </a:r>
            <a:r>
              <a:rPr lang="en-US" dirty="0" smtClean="0"/>
              <a:t>?</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27</a:t>
            </a:fld>
            <a:endParaRPr lang="en-US" dirty="0"/>
          </a:p>
        </p:txBody>
      </p:sp>
      <p:sp>
        <p:nvSpPr>
          <p:cNvPr id="8" name="Subtitle 2"/>
          <p:cNvSpPr txBox="1">
            <a:spLocks/>
          </p:cNvSpPr>
          <p:nvPr/>
        </p:nvSpPr>
        <p:spPr bwMode="auto">
          <a:xfrm>
            <a:off x="611560" y="1700808"/>
            <a:ext cx="7416824" cy="446891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L="342900" indent="-342900">
              <a:spcBef>
                <a:spcPct val="20000"/>
              </a:spcBef>
              <a:buClr>
                <a:schemeClr val="accent1"/>
              </a:buClr>
              <a:buSzPct val="60000"/>
              <a:buFont typeface="Wingdings" panose="05000000000000000000" pitchFamily="2" charset="2"/>
              <a:buChar char="q"/>
              <a:defRPr/>
            </a:pPr>
            <a:r>
              <a:rPr lang="nl-NL" sz="1800" b="1" kern="0" dirty="0" err="1" smtClean="0">
                <a:solidFill>
                  <a:srgbClr val="000000"/>
                </a:solidFill>
              </a:rPr>
              <a:t>Adafruit</a:t>
            </a:r>
            <a:endParaRPr lang="nl-NL" sz="1800" b="1" kern="0" dirty="0">
              <a:solidFill>
                <a:srgbClr val="000000"/>
              </a:solidFill>
            </a:endParaRPr>
          </a:p>
          <a:p>
            <a:pPr marL="342900" indent="-342900">
              <a:spcBef>
                <a:spcPct val="20000"/>
              </a:spcBef>
              <a:buClr>
                <a:schemeClr val="accent1"/>
              </a:buClr>
              <a:buSzPct val="60000"/>
              <a:buFont typeface="Wingdings" panose="05000000000000000000" pitchFamily="2" charset="2"/>
              <a:buChar char="q"/>
              <a:defRPr/>
            </a:pPr>
            <a:r>
              <a:rPr lang="nl-NL" sz="1800" b="1" kern="0" dirty="0" err="1" smtClean="0">
                <a:solidFill>
                  <a:srgbClr val="000000"/>
                </a:solidFill>
              </a:rPr>
              <a:t>Aliexpress</a:t>
            </a:r>
            <a:endParaRPr lang="nl-NL" sz="1800" b="1" kern="0" dirty="0" smtClean="0">
              <a:solidFill>
                <a:srgbClr val="000000"/>
              </a:solidFill>
            </a:endParaRPr>
          </a:p>
          <a:p>
            <a:pPr marL="342900" indent="-342900">
              <a:spcBef>
                <a:spcPct val="20000"/>
              </a:spcBef>
              <a:buClr>
                <a:schemeClr val="accent1"/>
              </a:buClr>
              <a:buSzPct val="60000"/>
              <a:buFont typeface="Wingdings" panose="05000000000000000000" pitchFamily="2" charset="2"/>
              <a:buChar char="q"/>
              <a:defRPr/>
            </a:pPr>
            <a:r>
              <a:rPr lang="nl-NL" sz="1800" b="1" kern="0" dirty="0" smtClean="0">
                <a:solidFill>
                  <a:srgbClr val="000000"/>
                </a:solidFill>
              </a:rPr>
              <a:t>Dealextreme</a:t>
            </a:r>
          </a:p>
          <a:p>
            <a:pPr marL="342900" indent="-342900">
              <a:spcBef>
                <a:spcPct val="20000"/>
              </a:spcBef>
              <a:buClr>
                <a:schemeClr val="accent1"/>
              </a:buClr>
              <a:buSzPct val="60000"/>
              <a:buFont typeface="Wingdings" panose="05000000000000000000" pitchFamily="2" charset="2"/>
              <a:buChar char="q"/>
              <a:defRPr/>
            </a:pPr>
            <a:r>
              <a:rPr lang="en-US" sz="1800" b="1" kern="0" dirty="0" err="1" smtClean="0">
                <a:solidFill>
                  <a:srgbClr val="000000"/>
                </a:solidFill>
              </a:rPr>
              <a:t>hotmcu</a:t>
            </a:r>
            <a:endParaRPr lang="nl-NL" sz="1800" b="1" kern="0" dirty="0" smtClean="0">
              <a:solidFill>
                <a:srgbClr val="000000"/>
              </a:solidFill>
            </a:endParaRPr>
          </a:p>
          <a:p>
            <a:pPr marL="342900" indent="-342900">
              <a:spcBef>
                <a:spcPct val="20000"/>
              </a:spcBef>
              <a:buClr>
                <a:schemeClr val="accent1"/>
              </a:buClr>
              <a:buSzPct val="60000"/>
              <a:buFont typeface="Wingdings" panose="05000000000000000000" pitchFamily="2" charset="2"/>
              <a:buChar char="q"/>
              <a:defRPr/>
            </a:pPr>
            <a:r>
              <a:rPr lang="nl-NL" sz="1800" b="1" kern="0" dirty="0" err="1" smtClean="0">
                <a:solidFill>
                  <a:srgbClr val="000000"/>
                </a:solidFill>
              </a:rPr>
              <a:t>Miniinthebox</a:t>
            </a:r>
            <a:endParaRPr lang="nl-NL" sz="1800" b="1" kern="0" dirty="0" smtClean="0">
              <a:solidFill>
                <a:srgbClr val="000000"/>
              </a:solidFill>
            </a:endParaRPr>
          </a:p>
          <a:p>
            <a:pPr marL="342900" indent="-342900">
              <a:spcBef>
                <a:spcPct val="20000"/>
              </a:spcBef>
              <a:buClr>
                <a:schemeClr val="accent1"/>
              </a:buClr>
              <a:buSzPct val="60000"/>
              <a:buFont typeface="Wingdings" panose="05000000000000000000" pitchFamily="2" charset="2"/>
              <a:buChar char="q"/>
              <a:defRPr/>
            </a:pPr>
            <a:r>
              <a:rPr lang="nl-NL" sz="1800" b="1" kern="0" dirty="0" err="1" smtClean="0">
                <a:solidFill>
                  <a:srgbClr val="000000"/>
                </a:solidFill>
              </a:rPr>
              <a:t>Tinytronics</a:t>
            </a:r>
            <a:r>
              <a:rPr lang="nl-NL" sz="1800" b="1" kern="0" dirty="0" smtClean="0">
                <a:solidFill>
                  <a:srgbClr val="000000"/>
                </a:solidFill>
              </a:rPr>
              <a:t> (NL)</a:t>
            </a:r>
          </a:p>
          <a:p>
            <a:pPr marL="342900" indent="-342900">
              <a:spcBef>
                <a:spcPct val="20000"/>
              </a:spcBef>
              <a:buClr>
                <a:schemeClr val="accent1"/>
              </a:buClr>
              <a:buSzPct val="60000"/>
              <a:buFont typeface="Wingdings" panose="05000000000000000000" pitchFamily="2" charset="2"/>
              <a:buChar char="q"/>
              <a:defRPr/>
            </a:pPr>
            <a:endParaRPr lang="nl-NL" sz="1800" b="1" kern="0" dirty="0">
              <a:solidFill>
                <a:srgbClr val="000000"/>
              </a:solidFill>
            </a:endParaRPr>
          </a:p>
          <a:p>
            <a:pPr>
              <a:spcBef>
                <a:spcPct val="20000"/>
              </a:spcBef>
              <a:buClr>
                <a:schemeClr val="accent1"/>
              </a:buClr>
              <a:buSzPct val="60000"/>
              <a:defRPr/>
            </a:pPr>
            <a:r>
              <a:rPr lang="nl-NL" sz="1800" b="1" kern="0" dirty="0" smtClean="0">
                <a:solidFill>
                  <a:srgbClr val="000000"/>
                </a:solidFill>
              </a:rPr>
              <a:t>Er is een soort omgekeerde relatie tussen prijs en documentatie, maar soms kan je voor een artikel van bv. </a:t>
            </a:r>
            <a:r>
              <a:rPr lang="nl-NL" sz="1800" b="1" kern="0" dirty="0" err="1" smtClean="0">
                <a:solidFill>
                  <a:srgbClr val="000000"/>
                </a:solidFill>
              </a:rPr>
              <a:t>Aliexpress</a:t>
            </a:r>
            <a:r>
              <a:rPr lang="nl-NL" sz="1800" b="1" kern="0" dirty="0" smtClean="0">
                <a:solidFill>
                  <a:srgbClr val="000000"/>
                </a:solidFill>
              </a:rPr>
              <a:t> documentatie vinden bij </a:t>
            </a:r>
            <a:r>
              <a:rPr lang="nl-NL" sz="1800" b="1" kern="0" dirty="0" err="1" smtClean="0">
                <a:solidFill>
                  <a:srgbClr val="000000"/>
                </a:solidFill>
              </a:rPr>
              <a:t>Adafruit</a:t>
            </a:r>
            <a:r>
              <a:rPr lang="nl-NL" sz="1800" b="1" kern="0" dirty="0" smtClean="0">
                <a:solidFill>
                  <a:srgbClr val="000000"/>
                </a:solidFill>
              </a:rPr>
              <a:t>. Google is altijd je vriend, en vermeld je bronnen (of voeg de files erbij).</a:t>
            </a:r>
          </a:p>
          <a:p>
            <a:pPr>
              <a:spcBef>
                <a:spcPct val="20000"/>
              </a:spcBef>
              <a:buClr>
                <a:schemeClr val="accent1"/>
              </a:buClr>
              <a:buSzPct val="60000"/>
              <a:defRPr/>
            </a:pPr>
            <a:endParaRPr lang="nl-NL" sz="1800" b="1" kern="0" dirty="0">
              <a:solidFill>
                <a:srgbClr val="000000"/>
              </a:solidFill>
            </a:endParaRPr>
          </a:p>
          <a:p>
            <a:pPr>
              <a:spcBef>
                <a:spcPct val="20000"/>
              </a:spcBef>
              <a:buClr>
                <a:schemeClr val="accent1"/>
              </a:buClr>
              <a:buSzPct val="60000"/>
              <a:defRPr/>
            </a:pPr>
            <a:r>
              <a:rPr lang="nl-NL" sz="1800" b="1" kern="0" dirty="0" smtClean="0">
                <a:solidFill>
                  <a:srgbClr val="000000"/>
                </a:solidFill>
              </a:rPr>
              <a:t>Let goed op of het hardware 5V of 3.3V vereist, gebruik eventueel level </a:t>
            </a:r>
            <a:r>
              <a:rPr lang="nl-NL" sz="1800" b="1" kern="0" dirty="0" err="1" smtClean="0">
                <a:solidFill>
                  <a:srgbClr val="000000"/>
                </a:solidFill>
              </a:rPr>
              <a:t>shifters</a:t>
            </a:r>
            <a:r>
              <a:rPr lang="nl-NL" sz="1800" b="1" kern="0" dirty="0" smtClean="0">
                <a:solidFill>
                  <a:srgbClr val="000000"/>
                </a:solidFill>
              </a:rPr>
              <a:t> (voor I2C kant-en-klaar te koop).</a:t>
            </a:r>
            <a:endParaRPr lang="en-US" sz="1800" b="1" kern="0" dirty="0" smtClean="0">
              <a:solidFill>
                <a:srgbClr val="000000"/>
              </a:solidFill>
            </a:endParaRPr>
          </a:p>
        </p:txBody>
      </p:sp>
    </p:spTree>
    <p:extLst>
      <p:ext uri="{BB962C8B-B14F-4D97-AF65-F5344CB8AC3E}">
        <p14:creationId xmlns:p14="http://schemas.microsoft.com/office/powerpoint/2010/main" val="319489164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90159"/>
            <a:ext cx="7416824" cy="461665"/>
          </a:xfrm>
        </p:spPr>
        <p:txBody>
          <a:bodyPr/>
          <a:lstStyle/>
          <a:p>
            <a:r>
              <a:rPr lang="en-US" sz="2400" dirty="0" err="1" smtClean="0"/>
              <a:t>Mogelijke</a:t>
            </a:r>
            <a:r>
              <a:rPr lang="en-US" sz="2400" dirty="0" smtClean="0"/>
              <a:t> </a:t>
            </a:r>
            <a:r>
              <a:rPr lang="en-US" sz="2400" dirty="0" err="1" smtClean="0"/>
              <a:t>externe</a:t>
            </a:r>
            <a:r>
              <a:rPr lang="en-US" sz="2400" dirty="0" smtClean="0"/>
              <a:t> hardware: modules, chips</a:t>
            </a:r>
            <a:endParaRPr lang="en-US" sz="2400"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28</a:t>
            </a:fld>
            <a:endParaRPr lang="en-US" dirty="0"/>
          </a:p>
        </p:txBody>
      </p:sp>
      <p:sp>
        <p:nvSpPr>
          <p:cNvPr id="8" name="Subtitle 2"/>
          <p:cNvSpPr txBox="1">
            <a:spLocks/>
          </p:cNvSpPr>
          <p:nvPr/>
        </p:nvSpPr>
        <p:spPr bwMode="auto">
          <a:xfrm>
            <a:off x="1043608" y="1340768"/>
            <a:ext cx="6912768" cy="51891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nl-NL" sz="900" b="1" kern="0" dirty="0" smtClean="0">
                <a:solidFill>
                  <a:srgbClr val="000000"/>
                </a:solidFill>
              </a:rPr>
              <a:t>A/D </a:t>
            </a:r>
            <a:r>
              <a:rPr lang="nl-NL" sz="900" b="1" kern="0" dirty="0" err="1" smtClean="0">
                <a:solidFill>
                  <a:srgbClr val="000000"/>
                </a:solidFill>
              </a:rPr>
              <a:t>converters</a:t>
            </a:r>
            <a:endParaRPr lang="nl-NL" sz="900" b="1" kern="0" dirty="0" smtClean="0">
              <a:solidFill>
                <a:srgbClr val="000000"/>
              </a:solidFill>
            </a:endParaRPr>
          </a:p>
          <a:p>
            <a:pPr lvl="1">
              <a:spcBef>
                <a:spcPct val="20000"/>
              </a:spcBef>
              <a:buClr>
                <a:schemeClr val="accent1"/>
              </a:buClr>
              <a:buSzPct val="60000"/>
              <a:defRPr/>
            </a:pPr>
            <a:r>
              <a:rPr lang="nl-NL" sz="900" b="1" kern="0" dirty="0" smtClean="0">
                <a:solidFill>
                  <a:srgbClr val="000000"/>
                </a:solidFill>
              </a:rPr>
              <a:t>HX711, AD7705, ADC0832, ADS1015, ADS1115, ADS1256, MAX6675, NCP3202, MCP3208, PCF8591, TLC1543</a:t>
            </a:r>
          </a:p>
          <a:p>
            <a:pPr>
              <a:spcBef>
                <a:spcPct val="20000"/>
              </a:spcBef>
              <a:buClr>
                <a:schemeClr val="accent1"/>
              </a:buClr>
              <a:buSzPct val="60000"/>
              <a:defRPr/>
            </a:pPr>
            <a:r>
              <a:rPr lang="nl-NL" sz="900" b="1" kern="0" dirty="0" smtClean="0">
                <a:solidFill>
                  <a:srgbClr val="000000"/>
                </a:solidFill>
              </a:rPr>
              <a:t>D/A </a:t>
            </a:r>
            <a:r>
              <a:rPr lang="nl-NL" sz="900" b="1" kern="0" dirty="0" err="1" smtClean="0">
                <a:solidFill>
                  <a:srgbClr val="000000"/>
                </a:solidFill>
              </a:rPr>
              <a:t>converters</a:t>
            </a:r>
            <a:endParaRPr lang="nl-NL" sz="900" b="1" kern="0" dirty="0" smtClean="0">
              <a:solidFill>
                <a:srgbClr val="000000"/>
              </a:solidFill>
            </a:endParaRPr>
          </a:p>
          <a:p>
            <a:pPr lvl="1">
              <a:spcBef>
                <a:spcPct val="20000"/>
              </a:spcBef>
              <a:buClr>
                <a:schemeClr val="accent1"/>
              </a:buClr>
              <a:buSzPct val="60000"/>
              <a:defRPr/>
            </a:pPr>
            <a:r>
              <a:rPr lang="nl-NL" sz="900" b="1" kern="0" dirty="0" smtClean="0">
                <a:solidFill>
                  <a:srgbClr val="000000"/>
                </a:solidFill>
              </a:rPr>
              <a:t>PCF8591, PT8211, M62392, DAC7612, DAC7800, TLC5615</a:t>
            </a:r>
          </a:p>
          <a:p>
            <a:pPr>
              <a:spcBef>
                <a:spcPct val="20000"/>
              </a:spcBef>
              <a:buClr>
                <a:schemeClr val="accent1"/>
              </a:buClr>
              <a:buSzPct val="60000"/>
              <a:defRPr/>
            </a:pPr>
            <a:r>
              <a:rPr lang="nl-NL" sz="900" b="1" kern="0" dirty="0" smtClean="0">
                <a:solidFill>
                  <a:srgbClr val="000000"/>
                </a:solidFill>
              </a:rPr>
              <a:t>Gyro’s, accelerometers, magnetometers</a:t>
            </a:r>
          </a:p>
          <a:p>
            <a:pPr lvl="1">
              <a:spcBef>
                <a:spcPct val="20000"/>
              </a:spcBef>
              <a:buClr>
                <a:schemeClr val="accent1"/>
              </a:buClr>
              <a:buSzPct val="60000"/>
              <a:defRPr/>
            </a:pPr>
            <a:r>
              <a:rPr lang="nl-NL" sz="900" b="1" kern="0" dirty="0" smtClean="0">
                <a:solidFill>
                  <a:srgbClr val="000000"/>
                </a:solidFill>
              </a:rPr>
              <a:t>MPU-6050, LSM303, ADXL335, ADXL345, HMC5883L, MMA7455</a:t>
            </a:r>
          </a:p>
          <a:p>
            <a:pPr>
              <a:spcBef>
                <a:spcPct val="20000"/>
              </a:spcBef>
              <a:buClr>
                <a:schemeClr val="accent1"/>
              </a:buClr>
              <a:buSzPct val="60000"/>
              <a:defRPr/>
            </a:pPr>
            <a:r>
              <a:rPr lang="nl-NL" sz="900" b="1" kern="0" dirty="0" smtClean="0">
                <a:solidFill>
                  <a:srgbClr val="000000"/>
                </a:solidFill>
              </a:rPr>
              <a:t>HF modules, </a:t>
            </a:r>
            <a:r>
              <a:rPr lang="nl-NL" sz="900" b="1" kern="0" dirty="0" err="1" smtClean="0">
                <a:solidFill>
                  <a:srgbClr val="000000"/>
                </a:solidFill>
              </a:rPr>
              <a:t>transceivers</a:t>
            </a:r>
            <a:endParaRPr lang="nl-NL" sz="900" b="1" kern="0" dirty="0" smtClean="0">
              <a:solidFill>
                <a:srgbClr val="000000"/>
              </a:solidFill>
            </a:endParaRPr>
          </a:p>
          <a:p>
            <a:pPr lvl="1">
              <a:spcBef>
                <a:spcPct val="20000"/>
              </a:spcBef>
              <a:buClr>
                <a:schemeClr val="accent1"/>
              </a:buClr>
              <a:buSzPct val="60000"/>
              <a:defRPr/>
            </a:pPr>
            <a:r>
              <a:rPr lang="nl-NL" sz="900" b="1" kern="0" dirty="0" smtClean="0">
                <a:solidFill>
                  <a:srgbClr val="000000"/>
                </a:solidFill>
              </a:rPr>
              <a:t>RF1100SE, RFM73, NRF2401, NRF905</a:t>
            </a:r>
          </a:p>
          <a:p>
            <a:pPr>
              <a:spcBef>
                <a:spcPct val="20000"/>
              </a:spcBef>
              <a:buClr>
                <a:schemeClr val="accent1"/>
              </a:buClr>
              <a:buSzPct val="60000"/>
              <a:defRPr/>
            </a:pPr>
            <a:r>
              <a:rPr lang="nl-NL" sz="900" b="1" kern="0" dirty="0" smtClean="0">
                <a:solidFill>
                  <a:srgbClr val="000000"/>
                </a:solidFill>
              </a:rPr>
              <a:t>FM radio’s</a:t>
            </a:r>
          </a:p>
          <a:p>
            <a:pPr marL="457200" lvl="2">
              <a:spcBef>
                <a:spcPct val="20000"/>
              </a:spcBef>
              <a:buClr>
                <a:schemeClr val="accent1"/>
              </a:buClr>
              <a:buSzPct val="60000"/>
              <a:defRPr/>
            </a:pPr>
            <a:r>
              <a:rPr lang="nl-NL" sz="900" b="1" kern="0" dirty="0">
                <a:solidFill>
                  <a:srgbClr val="000000"/>
                </a:solidFill>
              </a:rPr>
              <a:t>RDA5807, </a:t>
            </a:r>
            <a:r>
              <a:rPr lang="nl-NL" sz="900" b="1" kern="0" dirty="0" smtClean="0">
                <a:solidFill>
                  <a:srgbClr val="000000"/>
                </a:solidFill>
              </a:rPr>
              <a:t>Si4703, TEA5767</a:t>
            </a:r>
          </a:p>
          <a:p>
            <a:pPr>
              <a:spcBef>
                <a:spcPct val="20000"/>
              </a:spcBef>
              <a:buClr>
                <a:schemeClr val="accent1"/>
              </a:buClr>
              <a:buSzPct val="60000"/>
              <a:defRPr/>
            </a:pPr>
            <a:r>
              <a:rPr lang="nl-NL" sz="900" b="1" kern="0" dirty="0" smtClean="0">
                <a:solidFill>
                  <a:srgbClr val="000000"/>
                </a:solidFill>
              </a:rPr>
              <a:t>Licht en/of kleur sensors</a:t>
            </a:r>
          </a:p>
          <a:p>
            <a:pPr lvl="1">
              <a:spcBef>
                <a:spcPct val="20000"/>
              </a:spcBef>
              <a:buClr>
                <a:schemeClr val="accent1"/>
              </a:buClr>
              <a:buSzPct val="60000"/>
              <a:defRPr/>
            </a:pPr>
            <a:r>
              <a:rPr lang="nl-NL" sz="900" b="1" kern="0" dirty="0" smtClean="0">
                <a:solidFill>
                  <a:srgbClr val="000000"/>
                </a:solidFill>
              </a:rPr>
              <a:t>TSL2560/2561, BH1750, TCS3200</a:t>
            </a:r>
          </a:p>
          <a:p>
            <a:pPr>
              <a:spcBef>
                <a:spcPct val="20000"/>
              </a:spcBef>
              <a:buClr>
                <a:schemeClr val="accent1"/>
              </a:buClr>
              <a:buSzPct val="60000"/>
              <a:defRPr/>
            </a:pPr>
            <a:r>
              <a:rPr lang="nl-NL" sz="900" b="1" kern="0" dirty="0" smtClean="0">
                <a:solidFill>
                  <a:srgbClr val="000000"/>
                </a:solidFill>
              </a:rPr>
              <a:t>LED strip drivers</a:t>
            </a:r>
          </a:p>
          <a:p>
            <a:pPr lvl="1">
              <a:spcBef>
                <a:spcPct val="20000"/>
              </a:spcBef>
              <a:buClr>
                <a:schemeClr val="accent1"/>
              </a:buClr>
              <a:buSzPct val="60000"/>
              <a:defRPr/>
            </a:pPr>
            <a:r>
              <a:rPr lang="nl-NL" sz="900" b="1" kern="0" dirty="0" smtClean="0">
                <a:solidFill>
                  <a:srgbClr val="000000"/>
                </a:solidFill>
              </a:rPr>
              <a:t>SK6812, WS2812</a:t>
            </a:r>
          </a:p>
          <a:p>
            <a:pPr>
              <a:spcBef>
                <a:spcPct val="20000"/>
              </a:spcBef>
              <a:buClr>
                <a:schemeClr val="accent1"/>
              </a:buClr>
              <a:buSzPct val="60000"/>
              <a:defRPr/>
            </a:pPr>
            <a:r>
              <a:rPr lang="nl-NL" sz="900" b="1" kern="0" dirty="0" smtClean="0">
                <a:solidFill>
                  <a:srgbClr val="000000"/>
                </a:solidFill>
              </a:rPr>
              <a:t>Temperatuur, vochtigheid, druk, gas – sensors</a:t>
            </a:r>
          </a:p>
          <a:p>
            <a:pPr lvl="1">
              <a:spcBef>
                <a:spcPct val="20000"/>
              </a:spcBef>
              <a:buClr>
                <a:schemeClr val="accent1"/>
              </a:buClr>
              <a:buSzPct val="60000"/>
              <a:defRPr/>
            </a:pPr>
            <a:r>
              <a:rPr lang="nl-NL" sz="900" b="1" kern="0" dirty="0" smtClean="0">
                <a:solidFill>
                  <a:srgbClr val="000000"/>
                </a:solidFill>
              </a:rPr>
              <a:t>BMP180, Si7021, AM2321, TGS4161, HR202L</a:t>
            </a:r>
            <a:r>
              <a:rPr lang="nl-NL" sz="900" b="1" kern="0" dirty="0">
                <a:solidFill>
                  <a:srgbClr val="000000"/>
                </a:solidFill>
              </a:rPr>
              <a:t>, HTU21D, </a:t>
            </a:r>
            <a:r>
              <a:rPr lang="nl-NL" sz="900" b="1" kern="0" dirty="0" smtClean="0">
                <a:solidFill>
                  <a:srgbClr val="000000"/>
                </a:solidFill>
              </a:rPr>
              <a:t>T6603-5, DS1820</a:t>
            </a:r>
          </a:p>
          <a:p>
            <a:pPr>
              <a:spcBef>
                <a:spcPct val="20000"/>
              </a:spcBef>
              <a:buClr>
                <a:schemeClr val="accent1"/>
              </a:buClr>
              <a:buSzPct val="60000"/>
              <a:defRPr/>
            </a:pPr>
            <a:r>
              <a:rPr lang="nl-NL" sz="900" b="1" kern="0" dirty="0" smtClean="0">
                <a:solidFill>
                  <a:srgbClr val="000000"/>
                </a:solidFill>
              </a:rPr>
              <a:t>LED drivers (dot-matrix)</a:t>
            </a:r>
            <a:endParaRPr lang="nl-NL" sz="900" b="1" kern="0" dirty="0">
              <a:solidFill>
                <a:srgbClr val="000000"/>
              </a:solidFill>
            </a:endParaRPr>
          </a:p>
          <a:p>
            <a:pPr lvl="1">
              <a:spcBef>
                <a:spcPct val="20000"/>
              </a:spcBef>
              <a:buClr>
                <a:schemeClr val="accent1"/>
              </a:buClr>
              <a:buSzPct val="60000"/>
              <a:defRPr/>
            </a:pPr>
            <a:r>
              <a:rPr lang="nl-NL" sz="900" b="1" kern="0" dirty="0" smtClean="0">
                <a:solidFill>
                  <a:srgbClr val="000000"/>
                </a:solidFill>
              </a:rPr>
              <a:t>MAX7219, TM1636 (datasheet?), TM1638, TM1640</a:t>
            </a:r>
          </a:p>
          <a:p>
            <a:pPr>
              <a:spcBef>
                <a:spcPct val="20000"/>
              </a:spcBef>
              <a:buClr>
                <a:schemeClr val="accent1"/>
              </a:buClr>
              <a:buSzPct val="60000"/>
              <a:defRPr/>
            </a:pPr>
            <a:r>
              <a:rPr lang="nl-NL" sz="900" b="1" kern="0" dirty="0" smtClean="0">
                <a:solidFill>
                  <a:srgbClr val="000000"/>
                </a:solidFill>
              </a:rPr>
              <a:t>GPIO </a:t>
            </a:r>
            <a:r>
              <a:rPr lang="nl-NL" sz="900" b="1" kern="0" dirty="0" err="1" smtClean="0">
                <a:solidFill>
                  <a:srgbClr val="000000"/>
                </a:solidFill>
              </a:rPr>
              <a:t>extenders</a:t>
            </a:r>
            <a:endParaRPr lang="nl-NL" sz="900" b="1" kern="0" dirty="0" smtClean="0">
              <a:solidFill>
                <a:srgbClr val="000000"/>
              </a:solidFill>
            </a:endParaRPr>
          </a:p>
          <a:p>
            <a:pPr lvl="1">
              <a:spcBef>
                <a:spcPct val="20000"/>
              </a:spcBef>
              <a:buClr>
                <a:schemeClr val="accent1"/>
              </a:buClr>
              <a:buSzPct val="60000"/>
              <a:defRPr/>
            </a:pPr>
            <a:r>
              <a:rPr lang="nl-NL" sz="900" b="1" kern="0" dirty="0" smtClean="0">
                <a:solidFill>
                  <a:srgbClr val="000000"/>
                </a:solidFill>
              </a:rPr>
              <a:t>MCP23008, MCP23S08, MPC23017, MCP23S17, 74HC165, 74HC595, 74HC259, TPIC6C595, PCF8574(A), </a:t>
            </a:r>
          </a:p>
          <a:p>
            <a:pPr>
              <a:spcBef>
                <a:spcPct val="20000"/>
              </a:spcBef>
              <a:buClr>
                <a:schemeClr val="accent1"/>
              </a:buClr>
              <a:buSzPct val="60000"/>
              <a:defRPr/>
            </a:pPr>
            <a:r>
              <a:rPr lang="nl-NL" sz="900" b="1" kern="0" dirty="0" smtClean="0">
                <a:solidFill>
                  <a:srgbClr val="000000"/>
                </a:solidFill>
              </a:rPr>
              <a:t>RTCs (real-time-clocks)</a:t>
            </a:r>
          </a:p>
          <a:p>
            <a:pPr lvl="1">
              <a:spcBef>
                <a:spcPct val="20000"/>
              </a:spcBef>
              <a:buClr>
                <a:schemeClr val="accent1"/>
              </a:buClr>
              <a:buSzPct val="60000"/>
              <a:defRPr/>
            </a:pPr>
            <a:r>
              <a:rPr lang="en-US" sz="900" b="1" kern="0" dirty="0" smtClean="0">
                <a:solidFill>
                  <a:srgbClr val="000000"/>
                </a:solidFill>
              </a:rPr>
              <a:t>DS3231, DS1307, DS1302</a:t>
            </a:r>
            <a:endParaRPr lang="nl-NL" sz="900" b="1" kern="0" dirty="0" smtClean="0">
              <a:solidFill>
                <a:srgbClr val="000000"/>
              </a:solidFill>
            </a:endParaRPr>
          </a:p>
          <a:p>
            <a:pPr>
              <a:spcBef>
                <a:spcPct val="20000"/>
              </a:spcBef>
              <a:buClr>
                <a:schemeClr val="accent1"/>
              </a:buClr>
              <a:buSzPct val="60000"/>
              <a:defRPr/>
            </a:pPr>
            <a:r>
              <a:rPr lang="nl-NL" sz="900" b="1" kern="0" dirty="0" smtClean="0">
                <a:solidFill>
                  <a:srgbClr val="000000"/>
                </a:solidFill>
              </a:rPr>
              <a:t>Camera</a:t>
            </a:r>
          </a:p>
          <a:p>
            <a:pPr lvl="1">
              <a:spcBef>
                <a:spcPct val="20000"/>
              </a:spcBef>
              <a:buClr>
                <a:schemeClr val="accent1"/>
              </a:buClr>
              <a:buSzPct val="60000"/>
              <a:defRPr/>
            </a:pPr>
            <a:r>
              <a:rPr lang="nl-NL" sz="900" b="1" kern="0" dirty="0" smtClean="0">
                <a:solidFill>
                  <a:srgbClr val="000000"/>
                </a:solidFill>
              </a:rPr>
              <a:t>OV7670</a:t>
            </a:r>
          </a:p>
          <a:p>
            <a:pPr>
              <a:spcBef>
                <a:spcPct val="20000"/>
              </a:spcBef>
              <a:buClr>
                <a:schemeClr val="accent1"/>
              </a:buClr>
              <a:buSzPct val="60000"/>
              <a:defRPr/>
            </a:pPr>
            <a:r>
              <a:rPr lang="nl-NL" sz="900" b="1" kern="0" dirty="0" smtClean="0">
                <a:solidFill>
                  <a:srgbClr val="000000"/>
                </a:solidFill>
              </a:rPr>
              <a:t>Ethernet</a:t>
            </a:r>
          </a:p>
          <a:p>
            <a:pPr lvl="1">
              <a:spcBef>
                <a:spcPct val="20000"/>
              </a:spcBef>
              <a:buClr>
                <a:schemeClr val="accent1"/>
              </a:buClr>
              <a:buSzPct val="60000"/>
              <a:defRPr/>
            </a:pPr>
            <a:r>
              <a:rPr lang="nl-NL" sz="900" b="1" kern="0" dirty="0" smtClean="0">
                <a:solidFill>
                  <a:srgbClr val="000000"/>
                </a:solidFill>
              </a:rPr>
              <a:t>ENC28J60, W5100, W5500, LAN8720</a:t>
            </a:r>
          </a:p>
          <a:p>
            <a:pPr>
              <a:spcBef>
                <a:spcPct val="20000"/>
              </a:spcBef>
              <a:buClr>
                <a:schemeClr val="accent1"/>
              </a:buClr>
              <a:buSzPct val="60000"/>
              <a:defRPr/>
            </a:pPr>
            <a:r>
              <a:rPr lang="nl-NL" sz="900" b="1" kern="0" dirty="0" smtClean="0">
                <a:solidFill>
                  <a:srgbClr val="000000"/>
                </a:solidFill>
              </a:rPr>
              <a:t>Audio decoders</a:t>
            </a:r>
            <a:endParaRPr lang="nl-NL" sz="900" b="1" kern="0" dirty="0">
              <a:solidFill>
                <a:srgbClr val="000000"/>
              </a:solidFill>
            </a:endParaRPr>
          </a:p>
          <a:p>
            <a:pPr lvl="1">
              <a:spcBef>
                <a:spcPct val="20000"/>
              </a:spcBef>
              <a:buClr>
                <a:schemeClr val="accent1"/>
              </a:buClr>
              <a:buSzPct val="60000"/>
              <a:defRPr/>
            </a:pPr>
            <a:r>
              <a:rPr lang="nl-NL" sz="900" b="1" kern="0" dirty="0">
                <a:solidFill>
                  <a:srgbClr val="000000"/>
                </a:solidFill>
              </a:rPr>
              <a:t>VS1003, </a:t>
            </a:r>
            <a:r>
              <a:rPr lang="nl-NL" sz="900" b="1" kern="0" dirty="0" smtClean="0">
                <a:solidFill>
                  <a:srgbClr val="000000"/>
                </a:solidFill>
              </a:rPr>
              <a:t>VS1053</a:t>
            </a:r>
          </a:p>
          <a:p>
            <a:pPr>
              <a:spcBef>
                <a:spcPct val="20000"/>
              </a:spcBef>
              <a:buClr>
                <a:schemeClr val="accent1"/>
              </a:buClr>
              <a:buSzPct val="60000"/>
              <a:defRPr/>
            </a:pPr>
            <a:r>
              <a:rPr lang="nl-NL" sz="900" b="1" kern="0" dirty="0" smtClean="0">
                <a:solidFill>
                  <a:srgbClr val="000000"/>
                </a:solidFill>
              </a:rPr>
              <a:t>Diversen</a:t>
            </a:r>
            <a:endParaRPr lang="nl-NL" sz="900" b="1" kern="0" dirty="0">
              <a:solidFill>
                <a:srgbClr val="000000"/>
              </a:solidFill>
            </a:endParaRPr>
          </a:p>
          <a:p>
            <a:pPr lvl="1">
              <a:spcBef>
                <a:spcPct val="20000"/>
              </a:spcBef>
              <a:buClr>
                <a:schemeClr val="accent1"/>
              </a:buClr>
              <a:buSzPct val="60000"/>
              <a:defRPr/>
            </a:pPr>
            <a:r>
              <a:rPr lang="nl-NL" sz="900" b="1" kern="0" dirty="0" smtClean="0">
                <a:solidFill>
                  <a:srgbClr val="000000"/>
                </a:solidFill>
              </a:rPr>
              <a:t>TTP226, </a:t>
            </a:r>
            <a:r>
              <a:rPr lang="nl-NL" sz="900" b="1" kern="0" dirty="0" err="1" smtClean="0">
                <a:solidFill>
                  <a:srgbClr val="000000"/>
                </a:solidFill>
              </a:rPr>
              <a:t>groove</a:t>
            </a:r>
            <a:r>
              <a:rPr lang="nl-NL" sz="900" b="1" kern="0" dirty="0" smtClean="0">
                <a:solidFill>
                  <a:srgbClr val="000000"/>
                </a:solidFill>
              </a:rPr>
              <a:t> </a:t>
            </a:r>
            <a:r>
              <a:rPr lang="nl-NL" sz="900" b="1" kern="0" dirty="0" err="1" smtClean="0">
                <a:solidFill>
                  <a:srgbClr val="000000"/>
                </a:solidFill>
              </a:rPr>
              <a:t>finger</a:t>
            </a:r>
            <a:r>
              <a:rPr lang="nl-NL" sz="900" b="1" kern="0" dirty="0" smtClean="0">
                <a:solidFill>
                  <a:srgbClr val="000000"/>
                </a:solidFill>
              </a:rPr>
              <a:t> print sensor (?)</a:t>
            </a:r>
          </a:p>
        </p:txBody>
      </p:sp>
    </p:spTree>
    <p:extLst>
      <p:ext uri="{BB962C8B-B14F-4D97-AF65-F5344CB8AC3E}">
        <p14:creationId xmlns:p14="http://schemas.microsoft.com/office/powerpoint/2010/main" val="99276069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120827"/>
            <a:ext cx="7416824" cy="830997"/>
          </a:xfrm>
        </p:spPr>
        <p:txBody>
          <a:bodyPr/>
          <a:lstStyle/>
          <a:p>
            <a:r>
              <a:rPr lang="en-US" sz="2400" dirty="0" err="1" smtClean="0"/>
              <a:t>Mogelijke</a:t>
            </a:r>
            <a:r>
              <a:rPr lang="en-US" sz="2400" dirty="0" smtClean="0"/>
              <a:t> </a:t>
            </a:r>
            <a:r>
              <a:rPr lang="en-US" sz="2400" dirty="0" err="1" smtClean="0"/>
              <a:t>externe</a:t>
            </a:r>
            <a:r>
              <a:rPr lang="en-US" sz="2400" dirty="0" smtClean="0"/>
              <a:t> hardware: </a:t>
            </a:r>
            <a:br>
              <a:rPr lang="en-US" sz="2400" dirty="0" smtClean="0"/>
            </a:br>
            <a:r>
              <a:rPr lang="en-US" sz="2400" dirty="0" err="1" smtClean="0"/>
              <a:t>andere</a:t>
            </a:r>
            <a:r>
              <a:rPr lang="en-US" sz="2400" dirty="0" smtClean="0"/>
              <a:t> </a:t>
            </a:r>
            <a:r>
              <a:rPr lang="en-US" sz="2400" dirty="0" err="1" smtClean="0"/>
              <a:t>grafische</a:t>
            </a:r>
            <a:r>
              <a:rPr lang="en-US" sz="2400" dirty="0" smtClean="0"/>
              <a:t> displays</a:t>
            </a:r>
            <a:endParaRPr lang="en-US" sz="2400"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29</a:t>
            </a:fld>
            <a:endParaRPr lang="en-US" dirty="0"/>
          </a:p>
        </p:txBody>
      </p:sp>
      <p:sp>
        <p:nvSpPr>
          <p:cNvPr id="8" name="Subtitle 2"/>
          <p:cNvSpPr txBox="1">
            <a:spLocks/>
          </p:cNvSpPr>
          <p:nvPr/>
        </p:nvSpPr>
        <p:spPr bwMode="auto">
          <a:xfrm>
            <a:off x="683568" y="1412776"/>
            <a:ext cx="7704856" cy="513986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nl-NL" sz="2000" b="1" kern="0" dirty="0" smtClean="0">
                <a:solidFill>
                  <a:srgbClr val="000000"/>
                </a:solidFill>
              </a:rPr>
              <a:t>OLED </a:t>
            </a:r>
            <a:r>
              <a:rPr lang="nl-NL" sz="2000" b="1" kern="0" dirty="0">
                <a:solidFill>
                  <a:srgbClr val="000000"/>
                </a:solidFill>
              </a:rPr>
              <a:t>display </a:t>
            </a:r>
            <a:r>
              <a:rPr lang="nl-NL" sz="2000" b="1" kern="0" dirty="0" smtClean="0">
                <a:solidFill>
                  <a:srgbClr val="000000"/>
                </a:solidFill>
              </a:rPr>
              <a:t>drivers</a:t>
            </a:r>
            <a:endParaRPr lang="nl-NL" sz="2000" b="1" kern="0" dirty="0">
              <a:solidFill>
                <a:srgbClr val="000000"/>
              </a:solidFill>
            </a:endParaRPr>
          </a:p>
          <a:p>
            <a:pPr marL="800100" lvl="1" indent="-342900">
              <a:spcBef>
                <a:spcPct val="20000"/>
              </a:spcBef>
              <a:buClr>
                <a:schemeClr val="accent1"/>
              </a:buClr>
              <a:buSzPct val="60000"/>
              <a:buFont typeface="Wingdings" panose="05000000000000000000" pitchFamily="2" charset="2"/>
              <a:buChar char="q"/>
              <a:defRPr/>
            </a:pPr>
            <a:r>
              <a:rPr lang="nl-NL" sz="2000" b="1" kern="0" dirty="0">
                <a:solidFill>
                  <a:srgbClr val="000000"/>
                </a:solidFill>
              </a:rPr>
              <a:t>SSD1306, </a:t>
            </a:r>
            <a:r>
              <a:rPr lang="nl-NL" sz="2000" b="1" kern="0" dirty="0" smtClean="0">
                <a:solidFill>
                  <a:srgbClr val="000000"/>
                </a:solidFill>
              </a:rPr>
              <a:t>SSD1351</a:t>
            </a:r>
          </a:p>
          <a:p>
            <a:pPr lvl="1">
              <a:spcBef>
                <a:spcPct val="20000"/>
              </a:spcBef>
              <a:buClr>
                <a:schemeClr val="accent1"/>
              </a:buClr>
              <a:buSzPct val="60000"/>
              <a:defRPr/>
            </a:pPr>
            <a:endParaRPr lang="nl-NL" sz="2000" b="1" kern="0" dirty="0">
              <a:solidFill>
                <a:srgbClr val="000000"/>
              </a:solidFill>
            </a:endParaRPr>
          </a:p>
          <a:p>
            <a:pPr>
              <a:spcBef>
                <a:spcPct val="20000"/>
              </a:spcBef>
              <a:buClr>
                <a:schemeClr val="accent1"/>
              </a:buClr>
              <a:buSzPct val="60000"/>
              <a:defRPr/>
            </a:pPr>
            <a:r>
              <a:rPr lang="nl-NL" sz="2000" b="1" kern="0" dirty="0" smtClean="0">
                <a:solidFill>
                  <a:srgbClr val="000000"/>
                </a:solidFill>
              </a:rPr>
              <a:t>Grafische LED display drivers</a:t>
            </a:r>
          </a:p>
          <a:p>
            <a:pPr marL="800100" lvl="1"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ST7735R, ST7565, ILI9340</a:t>
            </a:r>
          </a:p>
          <a:p>
            <a:pPr marL="800100" lvl="1"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KS0108 (5V)</a:t>
            </a:r>
          </a:p>
          <a:p>
            <a:pPr marL="800100" lvl="1" indent="-342900">
              <a:spcBef>
                <a:spcPct val="20000"/>
              </a:spcBef>
              <a:buClr>
                <a:schemeClr val="accent1"/>
              </a:buClr>
              <a:buSzPct val="60000"/>
              <a:buFont typeface="Wingdings" panose="05000000000000000000" pitchFamily="2" charset="2"/>
              <a:buChar char="q"/>
              <a:defRPr/>
            </a:pPr>
            <a:r>
              <a:rPr lang="en-US" sz="2000" b="1" kern="0" dirty="0" err="1" smtClean="0">
                <a:solidFill>
                  <a:srgbClr val="000000"/>
                </a:solidFill>
              </a:rPr>
              <a:t>Mijn</a:t>
            </a:r>
            <a:r>
              <a:rPr lang="en-US" sz="2000" b="1" kern="0" dirty="0" smtClean="0">
                <a:solidFill>
                  <a:srgbClr val="000000"/>
                </a:solidFill>
              </a:rPr>
              <a:t> ‘retro’ LCDs (</a:t>
            </a:r>
            <a:r>
              <a:rPr lang="en-US" sz="2000" b="1" kern="0" dirty="0" err="1" smtClean="0">
                <a:solidFill>
                  <a:srgbClr val="000000"/>
                </a:solidFill>
              </a:rPr>
              <a:t>lastig</a:t>
            </a:r>
            <a:r>
              <a:rPr lang="en-US" sz="2000" b="1" kern="0" dirty="0" smtClean="0">
                <a:solidFill>
                  <a:srgbClr val="000000"/>
                </a:solidFill>
              </a:rPr>
              <a:t>!)</a:t>
            </a:r>
            <a:endParaRPr lang="nl-NL" sz="2000" b="1" kern="0" dirty="0" smtClean="0">
              <a:solidFill>
                <a:srgbClr val="000000"/>
              </a:solidFill>
            </a:endParaRPr>
          </a:p>
          <a:p>
            <a:pPr lvl="1">
              <a:spcBef>
                <a:spcPct val="20000"/>
              </a:spcBef>
              <a:buClr>
                <a:schemeClr val="accent1"/>
              </a:buClr>
              <a:buSzPct val="60000"/>
              <a:defRPr/>
            </a:pPr>
            <a:endParaRPr lang="nl-NL" sz="2000" b="1" kern="0" dirty="0">
              <a:solidFill>
                <a:srgbClr val="000000"/>
              </a:solidFill>
            </a:endParaRPr>
          </a:p>
          <a:p>
            <a:pPr>
              <a:spcBef>
                <a:spcPct val="20000"/>
              </a:spcBef>
              <a:buClr>
                <a:schemeClr val="accent1"/>
              </a:buClr>
              <a:buSzPct val="60000"/>
              <a:defRPr/>
            </a:pPr>
            <a:r>
              <a:rPr lang="nl-NL" sz="2000" b="1" kern="0" dirty="0" smtClean="0">
                <a:solidFill>
                  <a:srgbClr val="000000"/>
                </a:solidFill>
              </a:rPr>
              <a:t>LED matrix displays</a:t>
            </a:r>
          </a:p>
          <a:p>
            <a:pPr marL="800100" lvl="1"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Meestal geen driver maar shift-registers </a:t>
            </a:r>
            <a:r>
              <a:rPr lang="nl-NL" sz="2000" b="1" kern="0" dirty="0" err="1" smtClean="0">
                <a:solidFill>
                  <a:srgbClr val="000000"/>
                </a:solidFill>
              </a:rPr>
              <a:t>oid</a:t>
            </a:r>
            <a:r>
              <a:rPr lang="nl-NL" sz="2000" b="1" kern="0" dirty="0" smtClean="0">
                <a:solidFill>
                  <a:srgbClr val="000000"/>
                </a:solidFill>
              </a:rPr>
              <a:t>.</a:t>
            </a:r>
          </a:p>
          <a:p>
            <a:pPr marL="800100" lvl="1" indent="-342900">
              <a:spcBef>
                <a:spcPct val="20000"/>
              </a:spcBef>
              <a:buClr>
                <a:schemeClr val="accent1"/>
              </a:buClr>
              <a:buSzPct val="60000"/>
              <a:buFont typeface="Wingdings" panose="05000000000000000000" pitchFamily="2" charset="2"/>
              <a:buChar char="q"/>
              <a:defRPr/>
            </a:pPr>
            <a:endParaRPr lang="nl-NL" sz="2000" b="1" kern="0" dirty="0">
              <a:solidFill>
                <a:srgbClr val="000000"/>
              </a:solidFill>
            </a:endParaRPr>
          </a:p>
          <a:p>
            <a:pPr>
              <a:spcBef>
                <a:spcPct val="20000"/>
              </a:spcBef>
              <a:buClr>
                <a:schemeClr val="accent1"/>
              </a:buClr>
              <a:buSzPct val="60000"/>
              <a:defRPr/>
            </a:pPr>
            <a:r>
              <a:rPr lang="nl-NL" sz="2000" b="1" kern="0" dirty="0" smtClean="0">
                <a:solidFill>
                  <a:srgbClr val="000000"/>
                </a:solidFill>
              </a:rPr>
              <a:t>Displays met analoge (composiet) input</a:t>
            </a:r>
          </a:p>
          <a:p>
            <a:pPr marL="800100" lvl="1"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Genereer signaal in software (Z/W, composiet is erg lastig)</a:t>
            </a:r>
          </a:p>
        </p:txBody>
      </p:sp>
    </p:spTree>
    <p:extLst>
      <p:ext uri="{BB962C8B-B14F-4D97-AF65-F5344CB8AC3E}">
        <p14:creationId xmlns:p14="http://schemas.microsoft.com/office/powerpoint/2010/main" val="6575532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pPr>
              <a:spcBef>
                <a:spcPct val="20000"/>
              </a:spcBef>
              <a:buClr>
                <a:schemeClr val="accent1"/>
              </a:buClr>
              <a:buSzPct val="60000"/>
              <a:defRPr/>
            </a:pPr>
            <a:r>
              <a:rPr lang="nl-NL" dirty="0"/>
              <a:t>Bindend </a:t>
            </a:r>
            <a:r>
              <a:rPr lang="nl-NL" dirty="0" smtClean="0"/>
              <a:t>Studie Advies</a:t>
            </a:r>
            <a:endParaRPr lang="nl-NL"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3</a:t>
            </a:fld>
            <a:endParaRPr lang="en-US" dirty="0"/>
          </a:p>
        </p:txBody>
      </p:sp>
      <p:sp>
        <p:nvSpPr>
          <p:cNvPr id="8" name="Subtitle 2"/>
          <p:cNvSpPr txBox="1">
            <a:spLocks/>
          </p:cNvSpPr>
          <p:nvPr/>
        </p:nvSpPr>
        <p:spPr bwMode="auto">
          <a:xfrm>
            <a:off x="1475656" y="2522150"/>
            <a:ext cx="6912768" cy="230832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nl-NL" sz="4800" b="1" kern="0" dirty="0" smtClean="0">
                <a:solidFill>
                  <a:srgbClr val="000000"/>
                </a:solidFill>
              </a:rPr>
              <a:t>Minimaal 50 EC</a:t>
            </a:r>
            <a:r>
              <a:rPr lang="nl-NL" sz="4800" b="1" kern="0" dirty="0">
                <a:solidFill>
                  <a:srgbClr val="000000"/>
                </a:solidFill>
              </a:rPr>
              <a:t>, </a:t>
            </a:r>
            <a:r>
              <a:rPr lang="nl-NL" sz="4800" b="1" u="sng" kern="0" dirty="0">
                <a:solidFill>
                  <a:srgbClr val="FF0000"/>
                </a:solidFill>
              </a:rPr>
              <a:t>waarvan in ieder geval ook het </a:t>
            </a:r>
            <a:r>
              <a:rPr lang="nl-NL" sz="4800" b="1" u="sng" kern="0" dirty="0" smtClean="0">
                <a:solidFill>
                  <a:srgbClr val="FF0000"/>
                </a:solidFill>
              </a:rPr>
              <a:t>IPASS</a:t>
            </a:r>
            <a:endParaRPr lang="nl-NL" sz="4800" b="1" u="sng" kern="0" dirty="0">
              <a:solidFill>
                <a:srgbClr val="FF0000"/>
              </a:solidFill>
            </a:endParaRPr>
          </a:p>
        </p:txBody>
      </p:sp>
    </p:spTree>
    <p:extLst>
      <p:ext uri="{BB962C8B-B14F-4D97-AF65-F5344CB8AC3E}">
        <p14:creationId xmlns:p14="http://schemas.microsoft.com/office/powerpoint/2010/main" val="271535910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90159"/>
            <a:ext cx="7416824" cy="461665"/>
          </a:xfrm>
        </p:spPr>
        <p:txBody>
          <a:bodyPr/>
          <a:lstStyle/>
          <a:p>
            <a:r>
              <a:rPr lang="en-US" sz="2400" dirty="0" err="1" smtClean="0"/>
              <a:t>Mogelijke</a:t>
            </a:r>
            <a:r>
              <a:rPr lang="en-US" sz="2400" dirty="0" smtClean="0"/>
              <a:t> </a:t>
            </a:r>
            <a:r>
              <a:rPr lang="en-US" sz="2400" dirty="0" err="1" smtClean="0"/>
              <a:t>externe</a:t>
            </a:r>
            <a:r>
              <a:rPr lang="en-US" sz="2400" dirty="0" smtClean="0"/>
              <a:t> hardware: repurpose</a:t>
            </a:r>
            <a:endParaRPr lang="en-US" sz="2400"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30</a:t>
            </a:fld>
            <a:endParaRPr lang="en-US" dirty="0"/>
          </a:p>
        </p:txBody>
      </p:sp>
      <p:sp>
        <p:nvSpPr>
          <p:cNvPr id="8" name="Subtitle 2"/>
          <p:cNvSpPr txBox="1">
            <a:spLocks/>
          </p:cNvSpPr>
          <p:nvPr/>
        </p:nvSpPr>
        <p:spPr bwMode="auto">
          <a:xfrm>
            <a:off x="683568" y="1916832"/>
            <a:ext cx="7704856" cy="261610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nl-NL" sz="2000" b="1" kern="0" dirty="0" smtClean="0">
                <a:solidFill>
                  <a:srgbClr val="000000"/>
                </a:solidFill>
              </a:rPr>
              <a:t>Gezien bij </a:t>
            </a:r>
            <a:r>
              <a:rPr lang="nl-NL" sz="2000" b="1" kern="0" dirty="0" err="1" smtClean="0">
                <a:solidFill>
                  <a:srgbClr val="000000"/>
                </a:solidFill>
              </a:rPr>
              <a:t>Aliexpress</a:t>
            </a:r>
            <a:endParaRPr lang="nl-NL" sz="2000" b="1" kern="0" dirty="0" smtClean="0">
              <a:solidFill>
                <a:srgbClr val="000000"/>
              </a:solidFill>
            </a:endParaRPr>
          </a:p>
          <a:p>
            <a:pPr marL="285750" indent="-28575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Digital ESR meter Mega328 (LCD driver?)</a:t>
            </a:r>
          </a:p>
          <a:p>
            <a:pPr marL="285750" indent="-28575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7in1 OLED multifunction Tester</a:t>
            </a:r>
          </a:p>
          <a:p>
            <a:pPr marL="285750" indent="-285750">
              <a:spcBef>
                <a:spcPct val="20000"/>
              </a:spcBef>
              <a:buClr>
                <a:schemeClr val="accent1"/>
              </a:buClr>
              <a:buSzPct val="60000"/>
              <a:buFont typeface="Wingdings" panose="05000000000000000000" pitchFamily="2" charset="2"/>
              <a:buChar char="q"/>
              <a:defRPr/>
            </a:pPr>
            <a:r>
              <a:rPr lang="en-US" sz="2000" b="1" kern="0" dirty="0" smtClean="0">
                <a:solidFill>
                  <a:srgbClr val="000000"/>
                </a:solidFill>
              </a:rPr>
              <a:t>Diverse shields</a:t>
            </a:r>
            <a:endParaRPr lang="nl-NL" sz="2000" b="1" kern="0" dirty="0" smtClean="0">
              <a:solidFill>
                <a:srgbClr val="000000"/>
              </a:solidFill>
            </a:endParaRPr>
          </a:p>
          <a:p>
            <a:pPr marL="285750" indent="-285750">
              <a:spcBef>
                <a:spcPct val="20000"/>
              </a:spcBef>
              <a:buClr>
                <a:schemeClr val="accent1"/>
              </a:buClr>
              <a:buSzPct val="60000"/>
              <a:buFont typeface="Wingdings" panose="05000000000000000000" pitchFamily="2" charset="2"/>
              <a:buChar char="q"/>
              <a:defRPr/>
            </a:pPr>
            <a:endParaRPr lang="nl-NL" sz="2000" b="1" kern="0" dirty="0">
              <a:solidFill>
                <a:srgbClr val="000000"/>
              </a:solidFill>
            </a:endParaRPr>
          </a:p>
          <a:p>
            <a:pPr>
              <a:spcBef>
                <a:spcPct val="20000"/>
              </a:spcBef>
              <a:buClr>
                <a:schemeClr val="accent1"/>
              </a:buClr>
              <a:buSzPct val="60000"/>
              <a:defRPr/>
            </a:pPr>
            <a:r>
              <a:rPr lang="nl-NL" sz="2000" b="1" kern="0" dirty="0" smtClean="0">
                <a:solidFill>
                  <a:srgbClr val="000000"/>
                </a:solidFill>
              </a:rPr>
              <a:t>Let op: documentatie vinden kan erg lastig zijn.</a:t>
            </a:r>
          </a:p>
          <a:p>
            <a:pPr>
              <a:spcBef>
                <a:spcPct val="20000"/>
              </a:spcBef>
              <a:buClr>
                <a:schemeClr val="accent1"/>
              </a:buClr>
              <a:buSzPct val="60000"/>
              <a:defRPr/>
            </a:pPr>
            <a:endParaRPr lang="nl-NL" sz="2000" b="1" kern="0" dirty="0" smtClean="0">
              <a:solidFill>
                <a:srgbClr val="000000"/>
              </a:solidFill>
            </a:endParaRPr>
          </a:p>
        </p:txBody>
      </p:sp>
    </p:spTree>
    <p:extLst>
      <p:ext uri="{BB962C8B-B14F-4D97-AF65-F5344CB8AC3E}">
        <p14:creationId xmlns:p14="http://schemas.microsoft.com/office/powerpoint/2010/main" val="80473670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90159"/>
            <a:ext cx="7416824" cy="461665"/>
          </a:xfrm>
        </p:spPr>
        <p:txBody>
          <a:bodyPr/>
          <a:lstStyle/>
          <a:p>
            <a:r>
              <a:rPr lang="en-US" sz="2400" dirty="0" err="1" smtClean="0"/>
              <a:t>Mogelijke</a:t>
            </a:r>
            <a:r>
              <a:rPr lang="en-US" sz="2400" dirty="0" smtClean="0"/>
              <a:t> </a:t>
            </a:r>
            <a:r>
              <a:rPr lang="en-US" sz="2400" dirty="0" err="1" smtClean="0"/>
              <a:t>externe</a:t>
            </a:r>
            <a:r>
              <a:rPr lang="en-US" sz="2400" dirty="0" smtClean="0"/>
              <a:t> hardware: </a:t>
            </a:r>
            <a:r>
              <a:rPr lang="en-US" sz="2400" dirty="0" err="1" smtClean="0"/>
              <a:t>mechanica</a:t>
            </a:r>
            <a:endParaRPr lang="en-US" sz="2400"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31</a:t>
            </a:fld>
            <a:endParaRPr lang="en-US" dirty="0"/>
          </a:p>
        </p:txBody>
      </p:sp>
      <p:sp>
        <p:nvSpPr>
          <p:cNvPr id="8" name="Subtitle 2"/>
          <p:cNvSpPr txBox="1">
            <a:spLocks/>
          </p:cNvSpPr>
          <p:nvPr/>
        </p:nvSpPr>
        <p:spPr bwMode="auto">
          <a:xfrm>
            <a:off x="683568" y="2922259"/>
            <a:ext cx="7704856" cy="150810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L="285750" indent="-28575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Robot arm met </a:t>
            </a:r>
            <a:r>
              <a:rPr lang="nl-NL" sz="2000" b="1" kern="0" dirty="0" err="1" smtClean="0">
                <a:solidFill>
                  <a:srgbClr val="000000"/>
                </a:solidFill>
              </a:rPr>
              <a:t>servo’s</a:t>
            </a:r>
            <a:r>
              <a:rPr lang="nl-NL" sz="2000" b="1" kern="0" dirty="0" smtClean="0">
                <a:solidFill>
                  <a:srgbClr val="000000"/>
                </a:solidFill>
              </a:rPr>
              <a:t>– diverse te koop bij </a:t>
            </a:r>
            <a:r>
              <a:rPr lang="nl-NL" sz="2000" b="1" kern="0" dirty="0" err="1" smtClean="0">
                <a:solidFill>
                  <a:srgbClr val="000000"/>
                </a:solidFill>
              </a:rPr>
              <a:t>Aliexpress</a:t>
            </a:r>
            <a:endParaRPr lang="nl-NL" sz="2000" b="1" kern="0" dirty="0" smtClean="0">
              <a:solidFill>
                <a:srgbClr val="000000"/>
              </a:solidFill>
            </a:endParaRPr>
          </a:p>
          <a:p>
            <a:pPr marL="285750" indent="-28575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Thermische printer – </a:t>
            </a:r>
            <a:r>
              <a:rPr lang="nl-NL" sz="2000" b="1" kern="0" dirty="0" err="1" smtClean="0">
                <a:solidFill>
                  <a:srgbClr val="000000"/>
                </a:solidFill>
              </a:rPr>
              <a:t>Pollin</a:t>
            </a:r>
            <a:endParaRPr lang="nl-NL" sz="2000" b="1" kern="0" dirty="0" smtClean="0">
              <a:solidFill>
                <a:srgbClr val="000000"/>
              </a:solidFill>
            </a:endParaRPr>
          </a:p>
          <a:p>
            <a:pPr marL="285750" indent="-28575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Soldeeroven – bouw een standaard oventje om</a:t>
            </a:r>
          </a:p>
          <a:p>
            <a:pPr marL="285750" indent="-28575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Robot karretje – diverse, bv. bij </a:t>
            </a:r>
            <a:r>
              <a:rPr lang="nl-NL" sz="2000" b="1" kern="0" dirty="0" err="1" smtClean="0">
                <a:solidFill>
                  <a:srgbClr val="000000"/>
                </a:solidFill>
              </a:rPr>
              <a:t>Aliexpress</a:t>
            </a:r>
            <a:endParaRPr lang="nl-NL" sz="2000" b="1" kern="0" dirty="0" smtClean="0">
              <a:solidFill>
                <a:srgbClr val="000000"/>
              </a:solidFill>
            </a:endParaRPr>
          </a:p>
        </p:txBody>
      </p:sp>
    </p:spTree>
    <p:extLst>
      <p:ext uri="{BB962C8B-B14F-4D97-AF65-F5344CB8AC3E}">
        <p14:creationId xmlns:p14="http://schemas.microsoft.com/office/powerpoint/2010/main" val="70151014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smtClean="0"/>
              <a:t>Hoe </a:t>
            </a:r>
            <a:r>
              <a:rPr lang="en-US" dirty="0" err="1" smtClean="0"/>
              <a:t>kom</a:t>
            </a:r>
            <a:r>
              <a:rPr lang="en-US" dirty="0" smtClean="0"/>
              <a:t> je </a:t>
            </a:r>
            <a:r>
              <a:rPr lang="en-US" dirty="0" err="1" smtClean="0"/>
              <a:t>aan</a:t>
            </a:r>
            <a:r>
              <a:rPr lang="en-US" dirty="0" smtClean="0"/>
              <a:t> </a:t>
            </a:r>
            <a:r>
              <a:rPr lang="en-US" dirty="0" err="1" smtClean="0"/>
              <a:t>een</a:t>
            </a:r>
            <a:r>
              <a:rPr lang="en-US" dirty="0" smtClean="0"/>
              <a:t> </a:t>
            </a:r>
            <a:r>
              <a:rPr lang="en-US" dirty="0" err="1" smtClean="0"/>
              <a:t>onderwerp</a:t>
            </a:r>
            <a:r>
              <a:rPr lang="en-US" dirty="0" smtClean="0"/>
              <a:t>?</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32</a:t>
            </a:fld>
            <a:endParaRPr lang="en-US" dirty="0"/>
          </a:p>
        </p:txBody>
      </p:sp>
      <p:sp>
        <p:nvSpPr>
          <p:cNvPr id="8" name="Subtitle 2"/>
          <p:cNvSpPr txBox="1">
            <a:spLocks/>
          </p:cNvSpPr>
          <p:nvPr/>
        </p:nvSpPr>
        <p:spPr bwMode="auto">
          <a:xfrm>
            <a:off x="675276" y="2276872"/>
            <a:ext cx="7508536" cy="526297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nl-NL" sz="2000" b="1" kern="0" dirty="0" smtClean="0">
                <a:solidFill>
                  <a:srgbClr val="000000"/>
                </a:solidFill>
              </a:rPr>
              <a:t>De ervaring leert dat als je het best gemotiveerd bent als ke iets kiest ‘dat je altijd al had willen doen’. </a:t>
            </a:r>
          </a:p>
          <a:p>
            <a:pPr marL="914400" lvl="1" indent="-457200">
              <a:spcBef>
                <a:spcPct val="20000"/>
              </a:spcBef>
              <a:buClr>
                <a:schemeClr val="accent1"/>
              </a:buClr>
              <a:buSzPct val="60000"/>
              <a:buFont typeface="Wingdings" panose="05000000000000000000" pitchFamily="2" charset="2"/>
              <a:buChar char="q"/>
              <a:defRPr/>
            </a:pPr>
            <a:r>
              <a:rPr lang="en-US" sz="2000" b="1" kern="0" dirty="0" err="1" smtClean="0">
                <a:solidFill>
                  <a:srgbClr val="000000"/>
                </a:solidFill>
              </a:rPr>
              <a:t>Beveilig</a:t>
            </a:r>
            <a:r>
              <a:rPr lang="en-US" sz="2000" b="1" kern="0" dirty="0" smtClean="0">
                <a:solidFill>
                  <a:srgbClr val="000000"/>
                </a:solidFill>
              </a:rPr>
              <a:t> je </a:t>
            </a:r>
            <a:r>
              <a:rPr lang="en-US" sz="2000" b="1" kern="0" dirty="0" err="1" smtClean="0">
                <a:solidFill>
                  <a:srgbClr val="000000"/>
                </a:solidFill>
              </a:rPr>
              <a:t>kamer</a:t>
            </a:r>
            <a:r>
              <a:rPr lang="en-US" sz="2000" b="1" kern="0" dirty="0" smtClean="0">
                <a:solidFill>
                  <a:srgbClr val="000000"/>
                </a:solidFill>
              </a:rPr>
              <a:t>/</a:t>
            </a:r>
            <a:r>
              <a:rPr lang="en-US" sz="2000" b="1" kern="0" dirty="0" err="1" smtClean="0">
                <a:solidFill>
                  <a:srgbClr val="000000"/>
                </a:solidFill>
              </a:rPr>
              <a:t>fiets</a:t>
            </a:r>
            <a:r>
              <a:rPr lang="en-US" sz="2000" b="1" kern="0" dirty="0" smtClean="0">
                <a:solidFill>
                  <a:srgbClr val="000000"/>
                </a:solidFill>
              </a:rPr>
              <a:t>/motor/huis </a:t>
            </a:r>
            <a:r>
              <a:rPr lang="en-US" sz="2000" b="1" kern="0" dirty="0" err="1" smtClean="0">
                <a:solidFill>
                  <a:srgbClr val="000000"/>
                </a:solidFill>
              </a:rPr>
              <a:t>tegen</a:t>
            </a:r>
            <a:r>
              <a:rPr lang="en-US" sz="2000" b="1" kern="0" dirty="0" smtClean="0">
                <a:solidFill>
                  <a:srgbClr val="000000"/>
                </a:solidFill>
              </a:rPr>
              <a:t> </a:t>
            </a:r>
            <a:r>
              <a:rPr lang="en-US" sz="2000" b="1" kern="0" dirty="0" err="1" smtClean="0">
                <a:solidFill>
                  <a:srgbClr val="000000"/>
                </a:solidFill>
              </a:rPr>
              <a:t>diefstal</a:t>
            </a:r>
            <a:endParaRPr lang="en-US" sz="2000" b="1" kern="0" dirty="0" smtClean="0">
              <a:solidFill>
                <a:srgbClr val="000000"/>
              </a:solidFill>
            </a:endParaRPr>
          </a:p>
          <a:p>
            <a:pPr marL="914400" lvl="1" indent="-457200">
              <a:spcBef>
                <a:spcPct val="20000"/>
              </a:spcBef>
              <a:buClr>
                <a:schemeClr val="accent1"/>
              </a:buClr>
              <a:buSzPct val="60000"/>
              <a:buFont typeface="Wingdings" panose="05000000000000000000" pitchFamily="2" charset="2"/>
              <a:buChar char="q"/>
              <a:defRPr/>
            </a:pPr>
            <a:r>
              <a:rPr lang="en-US" sz="2000" b="1" kern="0" dirty="0" err="1" smtClean="0">
                <a:solidFill>
                  <a:srgbClr val="000000"/>
                </a:solidFill>
              </a:rPr>
              <a:t>Automatiseer</a:t>
            </a:r>
            <a:r>
              <a:rPr lang="en-US" sz="2000" b="1" kern="0" dirty="0" smtClean="0">
                <a:solidFill>
                  <a:srgbClr val="000000"/>
                </a:solidFill>
              </a:rPr>
              <a:t> je </a:t>
            </a:r>
            <a:r>
              <a:rPr lang="en-US" sz="2000" b="1" kern="0" dirty="0" err="1" smtClean="0">
                <a:solidFill>
                  <a:srgbClr val="000000"/>
                </a:solidFill>
              </a:rPr>
              <a:t>modelspoorbaan</a:t>
            </a:r>
            <a:endParaRPr lang="en-US" sz="2000" b="1" kern="0" dirty="0" smtClean="0">
              <a:solidFill>
                <a:srgbClr val="000000"/>
              </a:solidFill>
            </a:endParaRPr>
          </a:p>
          <a:p>
            <a:pPr marL="914400" lvl="1" indent="-457200">
              <a:spcBef>
                <a:spcPct val="20000"/>
              </a:spcBef>
              <a:buClr>
                <a:schemeClr val="accent1"/>
              </a:buClr>
              <a:buSzPct val="60000"/>
              <a:buFont typeface="Wingdings" panose="05000000000000000000" pitchFamily="2" charset="2"/>
              <a:buChar char="q"/>
              <a:defRPr/>
            </a:pPr>
            <a:r>
              <a:rPr lang="en-US" sz="2000" b="1" kern="0" dirty="0" err="1" smtClean="0">
                <a:solidFill>
                  <a:srgbClr val="000000"/>
                </a:solidFill>
              </a:rPr>
              <a:t>Maak</a:t>
            </a:r>
            <a:r>
              <a:rPr lang="en-US" sz="2000" b="1" kern="0" dirty="0" smtClean="0">
                <a:solidFill>
                  <a:srgbClr val="000000"/>
                </a:solidFill>
              </a:rPr>
              <a:t> </a:t>
            </a:r>
            <a:r>
              <a:rPr lang="en-US" sz="2000" b="1" kern="0" dirty="0" err="1" smtClean="0">
                <a:solidFill>
                  <a:srgbClr val="000000"/>
                </a:solidFill>
              </a:rPr>
              <a:t>een</a:t>
            </a:r>
            <a:r>
              <a:rPr lang="en-US" sz="2000" b="1" kern="0" dirty="0" smtClean="0">
                <a:solidFill>
                  <a:srgbClr val="000000"/>
                </a:solidFill>
              </a:rPr>
              <a:t> laser-harp</a:t>
            </a:r>
          </a:p>
          <a:p>
            <a:pPr marL="914400" lvl="1" indent="-457200">
              <a:spcBef>
                <a:spcPct val="20000"/>
              </a:spcBef>
              <a:buClr>
                <a:schemeClr val="accent1"/>
              </a:buClr>
              <a:buSzPct val="60000"/>
              <a:buFont typeface="Wingdings" panose="05000000000000000000" pitchFamily="2" charset="2"/>
              <a:buChar char="q"/>
              <a:defRPr/>
            </a:pPr>
            <a:r>
              <a:rPr lang="en-US" sz="2000" b="1" kern="0" dirty="0" err="1" smtClean="0">
                <a:solidFill>
                  <a:srgbClr val="000000"/>
                </a:solidFill>
              </a:rPr>
              <a:t>Maak</a:t>
            </a:r>
            <a:r>
              <a:rPr lang="en-US" sz="2000" b="1" kern="0" dirty="0" smtClean="0">
                <a:solidFill>
                  <a:srgbClr val="000000"/>
                </a:solidFill>
              </a:rPr>
              <a:t> </a:t>
            </a:r>
            <a:r>
              <a:rPr lang="en-US" sz="2000" b="1" kern="0" dirty="0" err="1" smtClean="0">
                <a:solidFill>
                  <a:srgbClr val="000000"/>
                </a:solidFill>
              </a:rPr>
              <a:t>een</a:t>
            </a:r>
            <a:r>
              <a:rPr lang="en-US" sz="2000" b="1" kern="0" dirty="0" smtClean="0">
                <a:solidFill>
                  <a:srgbClr val="000000"/>
                </a:solidFill>
              </a:rPr>
              <a:t> retro-game (pong, breakout, bricks, </a:t>
            </a:r>
            <a:r>
              <a:rPr lang="en-US" sz="2000" b="1" kern="0" dirty="0" err="1" smtClean="0">
                <a:solidFill>
                  <a:srgbClr val="000000"/>
                </a:solidFill>
              </a:rPr>
              <a:t>mario</a:t>
            </a:r>
            <a:r>
              <a:rPr lang="en-US" sz="2000" b="1" kern="0" dirty="0" smtClean="0">
                <a:solidFill>
                  <a:srgbClr val="000000"/>
                </a:solidFill>
              </a:rPr>
              <a:t>, etc.) maar </a:t>
            </a:r>
            <a:r>
              <a:rPr lang="en-US" sz="2000" b="1" kern="0" dirty="0" err="1" smtClean="0">
                <a:solidFill>
                  <a:srgbClr val="000000"/>
                </a:solidFill>
              </a:rPr>
              <a:t>dan</a:t>
            </a:r>
            <a:r>
              <a:rPr lang="en-US" sz="2000" b="1" kern="0" dirty="0" smtClean="0">
                <a:solidFill>
                  <a:srgbClr val="000000"/>
                </a:solidFill>
              </a:rPr>
              <a:t> </a:t>
            </a:r>
            <a:r>
              <a:rPr lang="en-US" sz="2000" b="1" kern="0" dirty="0" err="1" smtClean="0">
                <a:solidFill>
                  <a:srgbClr val="000000"/>
                </a:solidFill>
              </a:rPr>
              <a:t>wel</a:t>
            </a:r>
            <a:r>
              <a:rPr lang="en-US" sz="2000" b="1" kern="0" dirty="0" smtClean="0">
                <a:solidFill>
                  <a:srgbClr val="000000"/>
                </a:solidFill>
              </a:rPr>
              <a:t> met </a:t>
            </a:r>
            <a:r>
              <a:rPr lang="en-US" sz="2000" b="1" kern="0" dirty="0" err="1" smtClean="0">
                <a:solidFill>
                  <a:srgbClr val="000000"/>
                </a:solidFill>
              </a:rPr>
              <a:t>een</a:t>
            </a:r>
            <a:r>
              <a:rPr lang="en-US" sz="2000" b="1" kern="0" dirty="0" smtClean="0">
                <a:solidFill>
                  <a:srgbClr val="000000"/>
                </a:solidFill>
              </a:rPr>
              <a:t> twist, </a:t>
            </a:r>
            <a:r>
              <a:rPr lang="en-US" sz="2000" b="1" kern="0" dirty="0" err="1" smtClean="0">
                <a:solidFill>
                  <a:srgbClr val="000000"/>
                </a:solidFill>
              </a:rPr>
              <a:t>bv</a:t>
            </a:r>
            <a:r>
              <a:rPr lang="en-US" sz="2000" b="1" kern="0" dirty="0" smtClean="0">
                <a:solidFill>
                  <a:srgbClr val="000000"/>
                </a:solidFill>
              </a:rPr>
              <a:t>. input </a:t>
            </a:r>
            <a:r>
              <a:rPr lang="en-US" sz="2000" b="1" kern="0" dirty="0" err="1" smtClean="0">
                <a:solidFill>
                  <a:srgbClr val="000000"/>
                </a:solidFill>
              </a:rPr>
              <a:t>dmv</a:t>
            </a:r>
            <a:r>
              <a:rPr lang="en-US" sz="2000" b="1" kern="0" dirty="0" smtClean="0">
                <a:solidFill>
                  <a:srgbClr val="000000"/>
                </a:solidFill>
              </a:rPr>
              <a:t>. </a:t>
            </a:r>
            <a:r>
              <a:rPr lang="en-US" sz="2000" b="1" kern="0" dirty="0" err="1" smtClean="0">
                <a:solidFill>
                  <a:srgbClr val="000000"/>
                </a:solidFill>
              </a:rPr>
              <a:t>licht</a:t>
            </a:r>
            <a:r>
              <a:rPr lang="en-US" sz="2000" b="1" kern="0" dirty="0" smtClean="0">
                <a:solidFill>
                  <a:srgbClr val="000000"/>
                </a:solidFill>
              </a:rPr>
              <a:t>/</a:t>
            </a:r>
            <a:r>
              <a:rPr lang="en-US" sz="2000" b="1" kern="0" dirty="0" err="1" smtClean="0">
                <a:solidFill>
                  <a:srgbClr val="000000"/>
                </a:solidFill>
              </a:rPr>
              <a:t>spraak</a:t>
            </a:r>
            <a:r>
              <a:rPr lang="en-US" sz="2000" b="1" kern="0" dirty="0" smtClean="0">
                <a:solidFill>
                  <a:srgbClr val="000000"/>
                </a:solidFill>
              </a:rPr>
              <a:t>/</a:t>
            </a:r>
            <a:r>
              <a:rPr lang="en-US" sz="2000" b="1" kern="0" dirty="0" err="1" smtClean="0">
                <a:solidFill>
                  <a:srgbClr val="000000"/>
                </a:solidFill>
              </a:rPr>
              <a:t>kantelen</a:t>
            </a:r>
            <a:r>
              <a:rPr lang="en-US" sz="2000" b="1" kern="0" dirty="0" smtClean="0">
                <a:solidFill>
                  <a:srgbClr val="000000"/>
                </a:solidFill>
              </a:rPr>
              <a:t>/</a:t>
            </a:r>
            <a:r>
              <a:rPr lang="en-US" sz="2000" b="1" kern="0" dirty="0" err="1" smtClean="0">
                <a:solidFill>
                  <a:srgbClr val="000000"/>
                </a:solidFill>
              </a:rPr>
              <a:t>druk</a:t>
            </a:r>
            <a:r>
              <a:rPr lang="en-US" sz="2000" b="1" kern="0" dirty="0" smtClean="0">
                <a:solidFill>
                  <a:srgbClr val="000000"/>
                </a:solidFill>
              </a:rPr>
              <a:t>/…</a:t>
            </a:r>
          </a:p>
          <a:p>
            <a:pPr>
              <a:spcBef>
                <a:spcPct val="20000"/>
              </a:spcBef>
              <a:buClr>
                <a:schemeClr val="accent1"/>
              </a:buClr>
              <a:buSzPct val="60000"/>
              <a:defRPr/>
            </a:pPr>
            <a:endParaRPr lang="nl-NL" sz="2000" b="1" kern="0" dirty="0" smtClean="0">
              <a:solidFill>
                <a:srgbClr val="000000"/>
              </a:solidFill>
            </a:endParaRPr>
          </a:p>
          <a:p>
            <a:pPr>
              <a:spcBef>
                <a:spcPct val="20000"/>
              </a:spcBef>
              <a:buClr>
                <a:schemeClr val="accent1"/>
              </a:buClr>
              <a:buSzPct val="60000"/>
              <a:defRPr/>
            </a:pPr>
            <a:r>
              <a:rPr lang="nl-NL" sz="2000" b="1" kern="0" dirty="0" smtClean="0">
                <a:solidFill>
                  <a:srgbClr val="000000"/>
                </a:solidFill>
              </a:rPr>
              <a:t>Let wel op: het moet aan ons (dus op de HU) demonstreerbaar zijn. Een smalspoorbaan of een zeiljacht zijn dus niet echt geschikte onderwerpen.</a:t>
            </a:r>
            <a:endParaRPr lang="en-US" sz="2000" b="1" kern="0" dirty="0" smtClean="0">
              <a:solidFill>
                <a:srgbClr val="000000"/>
              </a:solidFill>
            </a:endParaRPr>
          </a:p>
          <a:p>
            <a:pPr marL="914400" lvl="1" indent="-457200">
              <a:spcBef>
                <a:spcPct val="20000"/>
              </a:spcBef>
              <a:buClr>
                <a:schemeClr val="accent1"/>
              </a:buClr>
              <a:buSzPct val="60000"/>
              <a:buFont typeface="Wingdings" panose="05000000000000000000" pitchFamily="2" charset="2"/>
              <a:buChar char="q"/>
              <a:defRPr/>
            </a:pPr>
            <a:endParaRPr lang="en-US" sz="2000" b="1" kern="0" dirty="0" smtClean="0">
              <a:solidFill>
                <a:srgbClr val="000000"/>
              </a:solidFill>
            </a:endParaRPr>
          </a:p>
          <a:p>
            <a:pPr marL="914400" lvl="1" indent="-457200">
              <a:spcBef>
                <a:spcPct val="20000"/>
              </a:spcBef>
              <a:buClr>
                <a:schemeClr val="accent1"/>
              </a:buClr>
              <a:buSzPct val="60000"/>
              <a:buFont typeface="Wingdings" panose="05000000000000000000" pitchFamily="2" charset="2"/>
              <a:buChar char="q"/>
              <a:defRPr/>
            </a:pPr>
            <a:endParaRPr lang="en-US" sz="2000" b="1" kern="0" dirty="0" smtClean="0">
              <a:solidFill>
                <a:srgbClr val="000000"/>
              </a:solidFill>
            </a:endParaRPr>
          </a:p>
          <a:p>
            <a:pPr marL="914400" lvl="1" indent="-457200">
              <a:spcBef>
                <a:spcPct val="20000"/>
              </a:spcBef>
              <a:buClr>
                <a:schemeClr val="accent1"/>
              </a:buClr>
              <a:buSzPct val="60000"/>
              <a:buFont typeface="Wingdings" panose="05000000000000000000" pitchFamily="2" charset="2"/>
              <a:buChar char="q"/>
              <a:defRPr/>
            </a:pPr>
            <a:endParaRPr lang="en-US" sz="2000" b="1" kern="0" dirty="0" smtClean="0">
              <a:solidFill>
                <a:srgbClr val="000000"/>
              </a:solidFill>
            </a:endParaRPr>
          </a:p>
        </p:txBody>
      </p:sp>
    </p:spTree>
    <p:extLst>
      <p:ext uri="{BB962C8B-B14F-4D97-AF65-F5344CB8AC3E}">
        <p14:creationId xmlns:p14="http://schemas.microsoft.com/office/powerpoint/2010/main" val="74767164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err="1" smtClean="0"/>
              <a:t>Wat</a:t>
            </a:r>
            <a:r>
              <a:rPr lang="en-US" dirty="0" smtClean="0"/>
              <a:t> </a:t>
            </a:r>
            <a:r>
              <a:rPr lang="en-US" dirty="0" err="1" smtClean="0"/>
              <a:t>als</a:t>
            </a:r>
            <a:r>
              <a:rPr lang="en-US" dirty="0" smtClean="0"/>
              <a:t> het </a:t>
            </a:r>
            <a:r>
              <a:rPr lang="en-US" dirty="0" err="1" smtClean="0"/>
              <a:t>gewoon</a:t>
            </a:r>
            <a:r>
              <a:rPr lang="en-US" dirty="0" smtClean="0"/>
              <a:t> </a:t>
            </a:r>
            <a:r>
              <a:rPr lang="en-US" dirty="0" err="1" smtClean="0"/>
              <a:t>niet</a:t>
            </a:r>
            <a:r>
              <a:rPr lang="en-US" dirty="0" smtClean="0"/>
              <a:t> </a:t>
            </a:r>
            <a:r>
              <a:rPr lang="en-US" dirty="0" err="1" smtClean="0"/>
              <a:t>blijkt</a:t>
            </a:r>
            <a:r>
              <a:rPr lang="en-US" dirty="0" smtClean="0"/>
              <a:t> </a:t>
            </a:r>
            <a:r>
              <a:rPr lang="en-US" dirty="0" err="1" smtClean="0"/>
              <a:t>te</a:t>
            </a:r>
            <a:r>
              <a:rPr lang="en-US" dirty="0" smtClean="0"/>
              <a:t> </a:t>
            </a:r>
            <a:r>
              <a:rPr lang="en-US" dirty="0" err="1" smtClean="0"/>
              <a:t>kunnen</a:t>
            </a:r>
            <a:r>
              <a:rPr lang="en-US" dirty="0" smtClean="0"/>
              <a:t>?</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33</a:t>
            </a:fld>
            <a:endParaRPr lang="en-US" dirty="0"/>
          </a:p>
        </p:txBody>
      </p:sp>
      <p:sp>
        <p:nvSpPr>
          <p:cNvPr id="8" name="Subtitle 2"/>
          <p:cNvSpPr txBox="1">
            <a:spLocks/>
          </p:cNvSpPr>
          <p:nvPr/>
        </p:nvSpPr>
        <p:spPr bwMode="auto">
          <a:xfrm>
            <a:off x="620499" y="1821085"/>
            <a:ext cx="7508536" cy="457971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nl-NL" sz="1800" b="1" kern="0" dirty="0" smtClean="0">
                <a:solidFill>
                  <a:srgbClr val="000000"/>
                </a:solidFill>
              </a:rPr>
              <a:t>De ervaring die is opgedaan in een mislukt project kan voor een bedrijf zeer waardevol zijn. Als je voor IPAS een project hebt uitgevoerd dat niet gelukt is, en je hier een duidelijk verslag van maakt, dan kan dit beoordeeld worden als zijnde het product dat je levert. Dit is met name relevant voor lastigere opdrachten waarbij bv. niet duidelijk is of de gebruikte microcontroller krachtig genoeg is.</a:t>
            </a:r>
          </a:p>
          <a:p>
            <a:pPr>
              <a:spcBef>
                <a:spcPct val="20000"/>
              </a:spcBef>
              <a:buClr>
                <a:schemeClr val="accent1"/>
              </a:buClr>
              <a:buSzPct val="60000"/>
              <a:defRPr/>
            </a:pPr>
            <a:endParaRPr lang="nl-NL" sz="1800" b="1" kern="0" dirty="0">
              <a:solidFill>
                <a:srgbClr val="000000"/>
              </a:solidFill>
            </a:endParaRPr>
          </a:p>
          <a:p>
            <a:pPr>
              <a:spcBef>
                <a:spcPct val="20000"/>
              </a:spcBef>
              <a:buClr>
                <a:schemeClr val="accent1"/>
              </a:buClr>
              <a:buSzPct val="60000"/>
              <a:defRPr/>
            </a:pPr>
            <a:r>
              <a:rPr lang="nl-NL" sz="1800" b="1" kern="0" dirty="0" smtClean="0">
                <a:solidFill>
                  <a:srgbClr val="000000"/>
                </a:solidFill>
              </a:rPr>
              <a:t>Denk bv aan</a:t>
            </a:r>
          </a:p>
          <a:p>
            <a:pPr marL="342900" indent="-342900">
              <a:spcBef>
                <a:spcPct val="20000"/>
              </a:spcBef>
              <a:buClr>
                <a:schemeClr val="accent1"/>
              </a:buClr>
              <a:buSzPct val="60000"/>
              <a:buFont typeface="Wingdings" panose="05000000000000000000" pitchFamily="2" charset="2"/>
              <a:buChar char="q"/>
              <a:defRPr/>
            </a:pPr>
            <a:r>
              <a:rPr lang="nl-NL" sz="1800" b="1" kern="0" dirty="0" smtClean="0">
                <a:solidFill>
                  <a:srgbClr val="000000"/>
                </a:solidFill>
              </a:rPr>
              <a:t>Het porten van een </a:t>
            </a:r>
            <a:r>
              <a:rPr lang="nl-NL" sz="1800" b="1" kern="0" dirty="0" err="1" smtClean="0">
                <a:solidFill>
                  <a:srgbClr val="000000"/>
                </a:solidFill>
              </a:rPr>
              <a:t>mpeg</a:t>
            </a:r>
            <a:r>
              <a:rPr lang="nl-NL" sz="1800" b="1" kern="0" dirty="0" smtClean="0">
                <a:solidFill>
                  <a:srgbClr val="000000"/>
                </a:solidFill>
              </a:rPr>
              <a:t> </a:t>
            </a:r>
            <a:r>
              <a:rPr lang="nl-NL" sz="1800" b="1" kern="0" dirty="0" err="1" smtClean="0">
                <a:solidFill>
                  <a:srgbClr val="000000"/>
                </a:solidFill>
              </a:rPr>
              <a:t>library</a:t>
            </a:r>
            <a:r>
              <a:rPr lang="nl-NL" sz="1800" b="1" kern="0" dirty="0" smtClean="0">
                <a:solidFill>
                  <a:srgbClr val="000000"/>
                </a:solidFill>
              </a:rPr>
              <a:t> lukt niet omdat de chip te weinig geheugen heeft.</a:t>
            </a:r>
          </a:p>
          <a:p>
            <a:pPr marL="342900" indent="-342900">
              <a:spcBef>
                <a:spcPct val="20000"/>
              </a:spcBef>
              <a:buClr>
                <a:schemeClr val="accent1"/>
              </a:buClr>
              <a:buSzPct val="60000"/>
              <a:buFont typeface="Wingdings" panose="05000000000000000000" pitchFamily="2" charset="2"/>
              <a:buChar char="q"/>
              <a:defRPr/>
            </a:pPr>
            <a:r>
              <a:rPr lang="nl-NL" sz="1800" b="1" kern="0" dirty="0" smtClean="0">
                <a:solidFill>
                  <a:srgbClr val="000000"/>
                </a:solidFill>
              </a:rPr>
              <a:t>Een bepaald protocol kan niet omdat de CPU snel genoeg is.</a:t>
            </a:r>
            <a:endParaRPr lang="en-US" sz="1800" b="1" kern="0" dirty="0">
              <a:solidFill>
                <a:srgbClr val="000000"/>
              </a:solidFill>
            </a:endParaRPr>
          </a:p>
          <a:p>
            <a:pPr marL="342900" indent="-342900">
              <a:spcBef>
                <a:spcPct val="20000"/>
              </a:spcBef>
              <a:buClr>
                <a:schemeClr val="accent1"/>
              </a:buClr>
              <a:buSzPct val="60000"/>
              <a:buFont typeface="Wingdings" panose="05000000000000000000" pitchFamily="2" charset="2"/>
              <a:buChar char="q"/>
              <a:defRPr/>
            </a:pPr>
            <a:endParaRPr lang="nl-NL" sz="1800" b="1" kern="0" dirty="0" smtClean="0">
              <a:solidFill>
                <a:srgbClr val="000000"/>
              </a:solidFill>
            </a:endParaRPr>
          </a:p>
          <a:p>
            <a:pPr>
              <a:spcBef>
                <a:spcPct val="20000"/>
              </a:spcBef>
              <a:buClr>
                <a:schemeClr val="accent1"/>
              </a:buClr>
              <a:buSzPct val="60000"/>
              <a:defRPr/>
            </a:pPr>
            <a:r>
              <a:rPr lang="nl-NL" sz="1800" b="1" kern="0" dirty="0" smtClean="0">
                <a:solidFill>
                  <a:srgbClr val="000000"/>
                </a:solidFill>
              </a:rPr>
              <a:t>Let op: deze optie is niet bedoeld als makkelijke route om na een halfslachtige poging alsnog een voldoende te bemachtigen.</a:t>
            </a:r>
            <a:endParaRPr lang="en-US" sz="1800" b="1" kern="0" dirty="0" smtClean="0">
              <a:solidFill>
                <a:srgbClr val="000000"/>
              </a:solidFill>
            </a:endParaRPr>
          </a:p>
        </p:txBody>
      </p:sp>
    </p:spTree>
    <p:extLst>
      <p:ext uri="{BB962C8B-B14F-4D97-AF65-F5344CB8AC3E}">
        <p14:creationId xmlns:p14="http://schemas.microsoft.com/office/powerpoint/2010/main" val="289042135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16332" y="2327677"/>
            <a:ext cx="8673452" cy="1926233"/>
          </a:xfrm>
          <a:prstGeom prst="rect">
            <a:avLst/>
          </a:prstGeom>
        </p:spPr>
      </p:pic>
      <p:sp>
        <p:nvSpPr>
          <p:cNvPr id="2" name="Title 1"/>
          <p:cNvSpPr>
            <a:spLocks noGrp="1"/>
          </p:cNvSpPr>
          <p:nvPr>
            <p:ph type="ctrTitle"/>
          </p:nvPr>
        </p:nvSpPr>
        <p:spPr>
          <a:xfrm>
            <a:off x="251520" y="428604"/>
            <a:ext cx="7416824" cy="523220"/>
          </a:xfrm>
        </p:spPr>
        <p:txBody>
          <a:bodyPr/>
          <a:lstStyle/>
          <a:p>
            <a:pPr>
              <a:spcBef>
                <a:spcPct val="20000"/>
              </a:spcBef>
              <a:buClr>
                <a:schemeClr val="accent1"/>
              </a:buClr>
              <a:buSzPct val="60000"/>
              <a:defRPr/>
            </a:pPr>
            <a:r>
              <a:rPr lang="nl-NL" dirty="0" smtClean="0"/>
              <a:t>Herkansing</a:t>
            </a:r>
            <a:endParaRPr lang="nl-NL"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4</a:t>
            </a:fld>
            <a:endParaRPr lang="en-US" dirty="0"/>
          </a:p>
        </p:txBody>
      </p:sp>
      <p:sp>
        <p:nvSpPr>
          <p:cNvPr id="8" name="Subtitle 2"/>
          <p:cNvSpPr txBox="1">
            <a:spLocks/>
          </p:cNvSpPr>
          <p:nvPr/>
        </p:nvSpPr>
        <p:spPr bwMode="auto">
          <a:xfrm>
            <a:off x="755576" y="4812220"/>
            <a:ext cx="6912768" cy="169277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endParaRPr lang="nl-NL" sz="2000" b="1" kern="0" dirty="0">
              <a:solidFill>
                <a:srgbClr val="000000"/>
              </a:solidFill>
            </a:endParaRPr>
          </a:p>
          <a:p>
            <a:pPr>
              <a:spcBef>
                <a:spcPct val="20000"/>
              </a:spcBef>
              <a:buClr>
                <a:schemeClr val="accent1"/>
              </a:buClr>
              <a:buSzPct val="60000"/>
              <a:defRPr/>
            </a:pPr>
            <a:r>
              <a:rPr lang="nl-NL" sz="2000" b="1" kern="0" dirty="0">
                <a:solidFill>
                  <a:srgbClr val="000000"/>
                </a:solidFill>
              </a:rPr>
              <a:t>Haal je het </a:t>
            </a:r>
            <a:r>
              <a:rPr lang="nl-NL" sz="2000" b="1" kern="0" dirty="0" smtClean="0">
                <a:solidFill>
                  <a:srgbClr val="000000"/>
                </a:solidFill>
              </a:rPr>
              <a:t>IPASS </a:t>
            </a:r>
            <a:r>
              <a:rPr lang="nl-NL" sz="2000" b="1" kern="0" dirty="0">
                <a:solidFill>
                  <a:srgbClr val="000000"/>
                </a:solidFill>
              </a:rPr>
              <a:t>de eerste keer niet, dan is er in de zomervakantie een herkansingsmogelijkheid. Dit is </a:t>
            </a:r>
            <a:r>
              <a:rPr lang="nl-NL" sz="2000" b="1" kern="0" dirty="0" smtClean="0">
                <a:solidFill>
                  <a:srgbClr val="000000"/>
                </a:solidFill>
              </a:rPr>
              <a:t>dan echt de </a:t>
            </a:r>
            <a:r>
              <a:rPr lang="nl-NL" sz="2000" b="1" kern="0" dirty="0">
                <a:solidFill>
                  <a:srgbClr val="000000"/>
                </a:solidFill>
              </a:rPr>
              <a:t>laatste mogelijkheid om het </a:t>
            </a:r>
            <a:r>
              <a:rPr lang="nl-NL" sz="2000" b="1" kern="0" dirty="0" smtClean="0">
                <a:solidFill>
                  <a:srgbClr val="000000"/>
                </a:solidFill>
              </a:rPr>
              <a:t>IPASS </a:t>
            </a:r>
            <a:r>
              <a:rPr lang="nl-NL" sz="2000" b="1" kern="0" dirty="0">
                <a:solidFill>
                  <a:srgbClr val="000000"/>
                </a:solidFill>
              </a:rPr>
              <a:t>te halen</a:t>
            </a:r>
            <a:r>
              <a:rPr lang="nl-NL" sz="2000" b="1" kern="0" dirty="0" smtClean="0">
                <a:solidFill>
                  <a:srgbClr val="000000"/>
                </a:solidFill>
              </a:rPr>
              <a:t>!</a:t>
            </a:r>
            <a:endParaRPr lang="nl-NL" sz="2000" b="1" kern="0" dirty="0">
              <a:solidFill>
                <a:srgbClr val="000000"/>
              </a:solidFill>
            </a:endParaRPr>
          </a:p>
        </p:txBody>
      </p:sp>
      <p:sp>
        <p:nvSpPr>
          <p:cNvPr id="6" name="Rounded Rectangle 5"/>
          <p:cNvSpPr/>
          <p:nvPr/>
        </p:nvSpPr>
        <p:spPr bwMode="auto">
          <a:xfrm>
            <a:off x="216332" y="3428747"/>
            <a:ext cx="8673452" cy="825163"/>
          </a:xfrm>
          <a:prstGeom prst="roundRect">
            <a:avLst/>
          </a:prstGeom>
          <a:noFill/>
          <a:ln w="38100" cap="sq" cmpd="sng" algn="ctr">
            <a:solidFill>
              <a:srgbClr val="FF0000"/>
            </a:solidFill>
            <a:prstDash val="solid"/>
            <a:miter lim="800000"/>
            <a:headEnd type="none" w="sm" len="sm"/>
            <a:tailEnd type="none" w="sm" len="sm"/>
          </a:ln>
          <a:effectLst/>
        </p:spPr>
        <p:txBody>
          <a:bodyPr vert="horz" wrap="non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bg1"/>
              </a:solidFill>
              <a:effectLst/>
              <a:latin typeface="Tahoma" pitchFamily="34" charset="0"/>
            </a:endParaRPr>
          </a:p>
        </p:txBody>
      </p:sp>
      <p:sp>
        <p:nvSpPr>
          <p:cNvPr id="9" name="Rounded Rectangle 8"/>
          <p:cNvSpPr/>
          <p:nvPr/>
        </p:nvSpPr>
        <p:spPr bwMode="auto">
          <a:xfrm>
            <a:off x="179512" y="2334871"/>
            <a:ext cx="8710272" cy="1086682"/>
          </a:xfrm>
          <a:prstGeom prst="roundRect">
            <a:avLst/>
          </a:prstGeom>
          <a:noFill/>
          <a:ln w="38100" cap="sq" cmpd="sng" algn="ctr">
            <a:solidFill>
              <a:srgbClr val="FF0000"/>
            </a:solidFill>
            <a:prstDash val="solid"/>
            <a:miter lim="800000"/>
            <a:headEnd type="none" w="sm" len="sm"/>
            <a:tailEnd type="none" w="sm" len="sm"/>
          </a:ln>
          <a:effectLst/>
        </p:spPr>
        <p:txBody>
          <a:bodyPr vert="horz" wrap="non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bg1"/>
              </a:solidFill>
              <a:effectLst/>
              <a:latin typeface="Tahoma" pitchFamily="34" charset="0"/>
            </a:endParaRPr>
          </a:p>
        </p:txBody>
      </p:sp>
    </p:spTree>
    <p:extLst>
      <p:ext uri="{BB962C8B-B14F-4D97-AF65-F5344CB8AC3E}">
        <p14:creationId xmlns:p14="http://schemas.microsoft.com/office/powerpoint/2010/main" val="21567911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err="1" smtClean="0"/>
              <a:t>Filosofie</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5</a:t>
            </a:fld>
            <a:endParaRPr lang="en-US" dirty="0"/>
          </a:p>
        </p:txBody>
      </p:sp>
      <p:sp>
        <p:nvSpPr>
          <p:cNvPr id="8" name="Subtitle 2"/>
          <p:cNvSpPr txBox="1">
            <a:spLocks/>
          </p:cNvSpPr>
          <p:nvPr/>
        </p:nvSpPr>
        <p:spPr bwMode="auto">
          <a:xfrm>
            <a:off x="755576" y="1772816"/>
            <a:ext cx="6912768" cy="477053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De student moet de mogelijkheid krijgen te tonen wat zij kan door helemaal los te gaan met een project naar keuze op het gebied van Technische Informatica. </a:t>
            </a:r>
          </a:p>
          <a:p>
            <a:pPr marL="342900" indent="-342900">
              <a:spcBef>
                <a:spcPct val="20000"/>
              </a:spcBef>
              <a:buClr>
                <a:schemeClr val="accent1"/>
              </a:buClr>
              <a:buSzPct val="60000"/>
              <a:buFont typeface="Wingdings" panose="05000000000000000000" pitchFamily="2" charset="2"/>
              <a:buChar char="q"/>
              <a:defRPr/>
            </a:pPr>
            <a:endParaRPr lang="nl-NL" sz="2000" b="1" kern="0" dirty="0" smtClean="0">
              <a:solidFill>
                <a:srgbClr val="000000"/>
              </a:solidFill>
            </a:endParaRPr>
          </a:p>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Dit kan op veel verschillende manieren, en die willen we allemaal mogelijk maken en waarderen. </a:t>
            </a:r>
          </a:p>
          <a:p>
            <a:pPr marL="342900" indent="-342900">
              <a:spcBef>
                <a:spcPct val="20000"/>
              </a:spcBef>
              <a:buClr>
                <a:schemeClr val="accent1"/>
              </a:buClr>
              <a:buSzPct val="60000"/>
              <a:buFont typeface="Wingdings" panose="05000000000000000000" pitchFamily="2" charset="2"/>
              <a:buChar char="q"/>
              <a:defRPr/>
            </a:pPr>
            <a:endParaRPr lang="nl-NL" sz="2000" b="1" kern="0" dirty="0" smtClean="0">
              <a:solidFill>
                <a:srgbClr val="000000"/>
              </a:solidFill>
            </a:endParaRPr>
          </a:p>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Inclusief de mogelijkheden waar wij nog niet aan gedacht hebben – juist die!</a:t>
            </a:r>
          </a:p>
          <a:p>
            <a:pPr marL="342900" indent="-342900">
              <a:spcBef>
                <a:spcPct val="20000"/>
              </a:spcBef>
              <a:buClr>
                <a:schemeClr val="accent1"/>
              </a:buClr>
              <a:buSzPct val="60000"/>
              <a:buFont typeface="Wingdings" panose="05000000000000000000" pitchFamily="2" charset="2"/>
              <a:buChar char="q"/>
              <a:defRPr/>
            </a:pPr>
            <a:endParaRPr lang="nl-NL" sz="2000" b="1" kern="0" dirty="0">
              <a:solidFill>
                <a:srgbClr val="000000"/>
              </a:solidFill>
            </a:endParaRPr>
          </a:p>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Maar dit moet wel professioneel gebeuren, dus er zijn randvoorwaarden.</a:t>
            </a:r>
            <a:endParaRPr lang="en-US" sz="2000" b="1" kern="0" dirty="0" smtClean="0">
              <a:solidFill>
                <a:srgbClr val="000000"/>
              </a:solidFill>
            </a:endParaRPr>
          </a:p>
        </p:txBody>
      </p:sp>
    </p:spTree>
    <p:extLst>
      <p:ext uri="{BB962C8B-B14F-4D97-AF65-F5344CB8AC3E}">
        <p14:creationId xmlns:p14="http://schemas.microsoft.com/office/powerpoint/2010/main" val="183754731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err="1" smtClean="0"/>
              <a:t>Randvoorwaarde</a:t>
            </a:r>
            <a:r>
              <a:rPr lang="en-US" dirty="0" smtClean="0"/>
              <a:t>: </a:t>
            </a:r>
            <a:r>
              <a:rPr lang="en-US" dirty="0" err="1" smtClean="0"/>
              <a:t>zelfstandig</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6</a:t>
            </a:fld>
            <a:endParaRPr lang="en-US" dirty="0"/>
          </a:p>
        </p:txBody>
      </p:sp>
      <p:sp>
        <p:nvSpPr>
          <p:cNvPr id="8" name="Subtitle 2"/>
          <p:cNvSpPr txBox="1">
            <a:spLocks/>
          </p:cNvSpPr>
          <p:nvPr/>
        </p:nvSpPr>
        <p:spPr bwMode="auto">
          <a:xfrm>
            <a:off x="1115616" y="2132856"/>
            <a:ext cx="6912768" cy="328089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nl-NL" sz="2000" b="1" kern="0" dirty="0" smtClean="0">
                <a:solidFill>
                  <a:srgbClr val="000000"/>
                </a:solidFill>
              </a:rPr>
              <a:t>In </a:t>
            </a:r>
            <a:r>
              <a:rPr lang="nl-NL" sz="2000" b="1" kern="0" dirty="0">
                <a:solidFill>
                  <a:srgbClr val="000000"/>
                </a:solidFill>
              </a:rPr>
              <a:t>principe is de opdracht </a:t>
            </a:r>
            <a:r>
              <a:rPr lang="nl-NL" sz="2000" b="1" kern="0" dirty="0" smtClean="0">
                <a:solidFill>
                  <a:srgbClr val="000000"/>
                </a:solidFill>
              </a:rPr>
              <a:t>individueel. </a:t>
            </a:r>
          </a:p>
          <a:p>
            <a:pPr>
              <a:spcBef>
                <a:spcPct val="20000"/>
              </a:spcBef>
              <a:buClr>
                <a:schemeClr val="accent1"/>
              </a:buClr>
              <a:buSzPct val="60000"/>
              <a:defRPr/>
            </a:pPr>
            <a:endParaRPr lang="nl-NL" sz="2000" b="1" kern="0" dirty="0">
              <a:solidFill>
                <a:srgbClr val="000000"/>
              </a:solidFill>
            </a:endParaRPr>
          </a:p>
          <a:p>
            <a:pPr>
              <a:spcBef>
                <a:spcPct val="20000"/>
              </a:spcBef>
              <a:buClr>
                <a:schemeClr val="accent1"/>
              </a:buClr>
              <a:buSzPct val="60000"/>
              <a:defRPr/>
            </a:pPr>
            <a:r>
              <a:rPr lang="nl-NL" sz="2000" b="1" kern="0" dirty="0" smtClean="0">
                <a:solidFill>
                  <a:srgbClr val="000000"/>
                </a:solidFill>
              </a:rPr>
              <a:t>De student moet het werk uitvoeren op een wijze die past bij het zelfstandig werken aan een product. </a:t>
            </a:r>
          </a:p>
          <a:p>
            <a:pPr lvl="1">
              <a:spcBef>
                <a:spcPct val="20000"/>
              </a:spcBef>
              <a:buClr>
                <a:schemeClr val="accent1"/>
              </a:buClr>
              <a:buSzPct val="60000"/>
              <a:defRPr/>
            </a:pPr>
            <a:r>
              <a:rPr lang="nl-NL" sz="1600" b="1" kern="0" dirty="0" smtClean="0">
                <a:solidFill>
                  <a:srgbClr val="000000"/>
                </a:solidFill>
              </a:rPr>
              <a:t>(Dit sluit niet uit dat er hulp van buiten wordt gebruikt, maar de student is daarna wel volledig verantwoordelijk voor hetgeen hij heeft gemaakt.)</a:t>
            </a:r>
          </a:p>
          <a:p>
            <a:pPr>
              <a:spcBef>
                <a:spcPct val="20000"/>
              </a:spcBef>
              <a:buClr>
                <a:schemeClr val="accent1"/>
              </a:buClr>
              <a:buSzPct val="60000"/>
              <a:defRPr/>
            </a:pPr>
            <a:endParaRPr lang="nl-NL" sz="2000" b="1" kern="0" dirty="0">
              <a:solidFill>
                <a:srgbClr val="000000"/>
              </a:solidFill>
            </a:endParaRPr>
          </a:p>
          <a:p>
            <a:pPr>
              <a:spcBef>
                <a:spcPct val="20000"/>
              </a:spcBef>
              <a:buClr>
                <a:schemeClr val="accent1"/>
              </a:buClr>
              <a:buSzPct val="60000"/>
              <a:defRPr/>
            </a:pPr>
            <a:r>
              <a:rPr lang="nl-NL" sz="2000" b="1" kern="0" dirty="0" smtClean="0">
                <a:solidFill>
                  <a:srgbClr val="000000"/>
                </a:solidFill>
              </a:rPr>
              <a:t>Concreet houdt dit in dat hij het product moet begrijpen, en kunnen uitleggen en onderhouden. </a:t>
            </a:r>
          </a:p>
        </p:txBody>
      </p:sp>
    </p:spTree>
    <p:extLst>
      <p:ext uri="{BB962C8B-B14F-4D97-AF65-F5344CB8AC3E}">
        <p14:creationId xmlns:p14="http://schemas.microsoft.com/office/powerpoint/2010/main" val="22764507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95536" y="332656"/>
            <a:ext cx="7416824" cy="954107"/>
          </a:xfrm>
        </p:spPr>
        <p:txBody>
          <a:bodyPr/>
          <a:lstStyle/>
          <a:p>
            <a:r>
              <a:rPr lang="en-US" dirty="0" err="1"/>
              <a:t>R</a:t>
            </a:r>
            <a:r>
              <a:rPr lang="en-US" dirty="0" err="1" smtClean="0"/>
              <a:t>andvoorwaarde</a:t>
            </a:r>
            <a:r>
              <a:rPr lang="en-US" dirty="0"/>
              <a:t>: </a:t>
            </a:r>
            <a:r>
              <a:rPr lang="en-US" dirty="0" err="1"/>
              <a:t>moderne</a:t>
            </a:r>
            <a:r>
              <a:rPr lang="en-US" dirty="0"/>
              <a:t> </a:t>
            </a:r>
            <a:r>
              <a:rPr lang="en-US" dirty="0" err="1"/>
              <a:t>informatica</a:t>
            </a:r>
            <a:r>
              <a:rPr lang="en-US" dirty="0"/>
              <a:t> </a:t>
            </a:r>
            <a:r>
              <a:rPr lang="en-US" dirty="0" err="1"/>
              <a:t>technieken</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7</a:t>
            </a:fld>
            <a:endParaRPr lang="en-US" dirty="0"/>
          </a:p>
        </p:txBody>
      </p:sp>
      <p:sp>
        <p:nvSpPr>
          <p:cNvPr id="8" name="Subtitle 2"/>
          <p:cNvSpPr txBox="1">
            <a:spLocks/>
          </p:cNvSpPr>
          <p:nvPr/>
        </p:nvSpPr>
        <p:spPr bwMode="auto">
          <a:xfrm>
            <a:off x="1259632" y="2132856"/>
            <a:ext cx="6552728" cy="427809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en-US" sz="2000" b="1" kern="0" dirty="0" smtClean="0">
                <a:solidFill>
                  <a:srgbClr val="000000"/>
                </a:solidFill>
              </a:rPr>
              <a:t>In </a:t>
            </a:r>
            <a:r>
              <a:rPr lang="en-US" sz="2000" b="1" kern="0" dirty="0" err="1" smtClean="0">
                <a:solidFill>
                  <a:srgbClr val="000000"/>
                </a:solidFill>
              </a:rPr>
              <a:t>voorafgaande</a:t>
            </a:r>
            <a:r>
              <a:rPr lang="en-US" sz="2000" b="1" kern="0" dirty="0" smtClean="0">
                <a:solidFill>
                  <a:srgbClr val="000000"/>
                </a:solidFill>
              </a:rPr>
              <a:t> </a:t>
            </a:r>
            <a:r>
              <a:rPr lang="en-US" sz="2000" b="1" kern="0" dirty="0" err="1" smtClean="0">
                <a:solidFill>
                  <a:srgbClr val="000000"/>
                </a:solidFill>
              </a:rPr>
              <a:t>en</a:t>
            </a:r>
            <a:r>
              <a:rPr lang="en-US" sz="2000" b="1" kern="0" dirty="0" smtClean="0">
                <a:solidFill>
                  <a:srgbClr val="000000"/>
                </a:solidFill>
              </a:rPr>
              <a:t> </a:t>
            </a:r>
            <a:r>
              <a:rPr lang="en-US" sz="2000" b="1" kern="0" dirty="0" err="1" smtClean="0">
                <a:solidFill>
                  <a:srgbClr val="000000"/>
                </a:solidFill>
              </a:rPr>
              <a:t>flankerende</a:t>
            </a:r>
            <a:r>
              <a:rPr lang="en-US" sz="2000" b="1" kern="0" dirty="0" smtClean="0">
                <a:solidFill>
                  <a:srgbClr val="000000"/>
                </a:solidFill>
              </a:rPr>
              <a:t> </a:t>
            </a:r>
            <a:r>
              <a:rPr lang="en-US" sz="2000" b="1" kern="0" dirty="0" err="1" smtClean="0">
                <a:solidFill>
                  <a:srgbClr val="000000"/>
                </a:solidFill>
              </a:rPr>
              <a:t>vakken</a:t>
            </a:r>
            <a:r>
              <a:rPr lang="en-US" sz="2000" b="1" kern="0" dirty="0" smtClean="0">
                <a:solidFill>
                  <a:srgbClr val="000000"/>
                </a:solidFill>
              </a:rPr>
              <a:t> </a:t>
            </a:r>
            <a:r>
              <a:rPr lang="en-US" sz="2000" b="1" kern="0" dirty="0" err="1" smtClean="0">
                <a:solidFill>
                  <a:srgbClr val="000000"/>
                </a:solidFill>
              </a:rPr>
              <a:t>leert</a:t>
            </a:r>
            <a:r>
              <a:rPr lang="en-US" sz="2000" b="1" kern="0" dirty="0" smtClean="0">
                <a:solidFill>
                  <a:srgbClr val="000000"/>
                </a:solidFill>
              </a:rPr>
              <a:t> de student Python, C++, Linux, </a:t>
            </a:r>
            <a:r>
              <a:rPr lang="en-US" sz="2000" b="1" kern="0" dirty="0" err="1" smtClean="0">
                <a:solidFill>
                  <a:srgbClr val="000000"/>
                </a:solidFill>
              </a:rPr>
              <a:t>digitale</a:t>
            </a:r>
            <a:r>
              <a:rPr lang="en-US" sz="2000" b="1" kern="0" dirty="0" smtClean="0">
                <a:solidFill>
                  <a:srgbClr val="000000"/>
                </a:solidFill>
              </a:rPr>
              <a:t> </a:t>
            </a:r>
            <a:r>
              <a:rPr lang="en-US" sz="2000" b="1" kern="0" dirty="0" err="1" smtClean="0">
                <a:solidFill>
                  <a:srgbClr val="000000"/>
                </a:solidFill>
              </a:rPr>
              <a:t>techniek</a:t>
            </a:r>
            <a:r>
              <a:rPr lang="en-US" sz="2000" b="1" kern="0" dirty="0" smtClean="0">
                <a:solidFill>
                  <a:srgbClr val="000000"/>
                </a:solidFill>
              </a:rPr>
              <a:t>, </a:t>
            </a:r>
            <a:r>
              <a:rPr lang="en-US" sz="2000" b="1" kern="0" dirty="0" err="1" smtClean="0">
                <a:solidFill>
                  <a:srgbClr val="000000"/>
                </a:solidFill>
              </a:rPr>
              <a:t>en</a:t>
            </a:r>
            <a:r>
              <a:rPr lang="en-US" sz="2000" b="1" kern="0" smtClean="0">
                <a:solidFill>
                  <a:srgbClr val="000000"/>
                </a:solidFill>
              </a:rPr>
              <a:t> OO</a:t>
            </a:r>
            <a:r>
              <a:rPr lang="en-US" sz="2000" b="1" kern="0" dirty="0" smtClean="0">
                <a:solidFill>
                  <a:srgbClr val="000000"/>
                </a:solidFill>
              </a:rPr>
              <a:t>. </a:t>
            </a:r>
          </a:p>
          <a:p>
            <a:pPr>
              <a:spcBef>
                <a:spcPct val="20000"/>
              </a:spcBef>
              <a:buClr>
                <a:schemeClr val="accent1"/>
              </a:buClr>
              <a:buSzPct val="60000"/>
              <a:defRPr/>
            </a:pPr>
            <a:endParaRPr lang="en-US" sz="2000" b="1" kern="0" dirty="0">
              <a:solidFill>
                <a:srgbClr val="000000"/>
              </a:solidFill>
            </a:endParaRPr>
          </a:p>
          <a:p>
            <a:pPr>
              <a:spcBef>
                <a:spcPct val="20000"/>
              </a:spcBef>
              <a:buClr>
                <a:schemeClr val="accent1"/>
              </a:buClr>
              <a:buSzPct val="60000"/>
              <a:defRPr/>
            </a:pPr>
            <a:r>
              <a:rPr lang="en-US" sz="2000" b="1" kern="0" dirty="0" smtClean="0">
                <a:solidFill>
                  <a:srgbClr val="000000"/>
                </a:solidFill>
              </a:rPr>
              <a:t>Het project </a:t>
            </a:r>
            <a:r>
              <a:rPr lang="en-US" sz="2000" b="1" kern="0" dirty="0" err="1" smtClean="0">
                <a:solidFill>
                  <a:srgbClr val="000000"/>
                </a:solidFill>
              </a:rPr>
              <a:t>moet</a:t>
            </a:r>
            <a:r>
              <a:rPr lang="en-US" sz="2000" b="1" kern="0" dirty="0" smtClean="0">
                <a:solidFill>
                  <a:srgbClr val="000000"/>
                </a:solidFill>
              </a:rPr>
              <a:t> </a:t>
            </a:r>
            <a:r>
              <a:rPr lang="en-US" sz="2000" b="1" kern="0" dirty="0" err="1" smtClean="0">
                <a:solidFill>
                  <a:srgbClr val="000000"/>
                </a:solidFill>
              </a:rPr>
              <a:t>worden</a:t>
            </a:r>
            <a:r>
              <a:rPr lang="en-US" sz="2000" b="1" kern="0" dirty="0" smtClean="0">
                <a:solidFill>
                  <a:srgbClr val="000000"/>
                </a:solidFill>
              </a:rPr>
              <a:t> </a:t>
            </a:r>
            <a:r>
              <a:rPr lang="en-US" sz="2000" b="1" kern="0" dirty="0" err="1" smtClean="0">
                <a:solidFill>
                  <a:srgbClr val="000000"/>
                </a:solidFill>
              </a:rPr>
              <a:t>uitgevoerd</a:t>
            </a:r>
            <a:r>
              <a:rPr lang="en-US" sz="2000" b="1" kern="0" dirty="0" smtClean="0">
                <a:solidFill>
                  <a:srgbClr val="000000"/>
                </a:solidFill>
              </a:rPr>
              <a:t> in C++, met </a:t>
            </a:r>
            <a:r>
              <a:rPr lang="en-US" sz="2000" b="1" kern="0" dirty="0" err="1" smtClean="0">
                <a:solidFill>
                  <a:srgbClr val="000000"/>
                </a:solidFill>
              </a:rPr>
              <a:t>gebruik</a:t>
            </a:r>
            <a:r>
              <a:rPr lang="en-US" sz="2000" b="1" kern="0" dirty="0" smtClean="0">
                <a:solidFill>
                  <a:srgbClr val="000000"/>
                </a:solidFill>
              </a:rPr>
              <a:t> van OO </a:t>
            </a:r>
            <a:r>
              <a:rPr lang="en-US" sz="2000" b="1" kern="0" dirty="0" err="1" smtClean="0">
                <a:solidFill>
                  <a:srgbClr val="000000"/>
                </a:solidFill>
              </a:rPr>
              <a:t>principes</a:t>
            </a:r>
            <a:r>
              <a:rPr lang="en-US" sz="2000" b="1" kern="0" dirty="0" smtClean="0">
                <a:solidFill>
                  <a:srgbClr val="000000"/>
                </a:solidFill>
              </a:rPr>
              <a:t>:</a:t>
            </a:r>
          </a:p>
          <a:p>
            <a:pPr marL="342900" indent="-342900">
              <a:spcBef>
                <a:spcPct val="20000"/>
              </a:spcBef>
              <a:buClr>
                <a:schemeClr val="accent1"/>
              </a:buClr>
              <a:buSzPct val="60000"/>
              <a:buFont typeface="Wingdings" panose="05000000000000000000" pitchFamily="2" charset="2"/>
              <a:buChar char="q"/>
              <a:defRPr/>
            </a:pPr>
            <a:r>
              <a:rPr lang="en-US" sz="2000" b="1" kern="0" dirty="0" err="1" smtClean="0">
                <a:solidFill>
                  <a:srgbClr val="000000"/>
                </a:solidFill>
              </a:rPr>
              <a:t>klassen</a:t>
            </a:r>
            <a:endParaRPr lang="en-US" sz="2000" b="1" kern="0" dirty="0" smtClean="0">
              <a:solidFill>
                <a:srgbClr val="000000"/>
              </a:solidFill>
            </a:endParaRPr>
          </a:p>
          <a:p>
            <a:pPr marL="342900" indent="-342900">
              <a:spcBef>
                <a:spcPct val="20000"/>
              </a:spcBef>
              <a:buClr>
                <a:schemeClr val="accent1"/>
              </a:buClr>
              <a:buSzPct val="60000"/>
              <a:buFont typeface="Wingdings" panose="05000000000000000000" pitchFamily="2" charset="2"/>
              <a:buChar char="q"/>
              <a:defRPr/>
            </a:pPr>
            <a:r>
              <a:rPr lang="en-US" sz="2000" b="1" kern="0" dirty="0" smtClean="0">
                <a:solidFill>
                  <a:srgbClr val="000000"/>
                </a:solidFill>
              </a:rPr>
              <a:t>inheritance</a:t>
            </a:r>
          </a:p>
          <a:p>
            <a:pPr marL="342900" indent="-342900">
              <a:spcBef>
                <a:spcPct val="20000"/>
              </a:spcBef>
              <a:buClr>
                <a:schemeClr val="accent1"/>
              </a:buClr>
              <a:buSzPct val="60000"/>
              <a:buFont typeface="Wingdings" panose="05000000000000000000" pitchFamily="2" charset="2"/>
              <a:buChar char="q"/>
              <a:defRPr/>
            </a:pPr>
            <a:r>
              <a:rPr lang="en-US" sz="2000" b="1" kern="0" dirty="0" smtClean="0">
                <a:solidFill>
                  <a:srgbClr val="000000"/>
                </a:solidFill>
              </a:rPr>
              <a:t>virtual</a:t>
            </a:r>
          </a:p>
          <a:p>
            <a:pPr marL="342900" indent="-342900">
              <a:spcBef>
                <a:spcPct val="20000"/>
              </a:spcBef>
              <a:buClr>
                <a:schemeClr val="accent1"/>
              </a:buClr>
              <a:buSzPct val="60000"/>
              <a:buFont typeface="Wingdings" panose="05000000000000000000" pitchFamily="2" charset="2"/>
              <a:buChar char="q"/>
              <a:defRPr/>
            </a:pPr>
            <a:r>
              <a:rPr lang="en-US" sz="2000" b="1" kern="0" dirty="0" smtClean="0">
                <a:solidFill>
                  <a:srgbClr val="000000"/>
                </a:solidFill>
              </a:rPr>
              <a:t>information hiding</a:t>
            </a:r>
          </a:p>
          <a:p>
            <a:pPr marL="342900" indent="-342900">
              <a:spcBef>
                <a:spcPct val="20000"/>
              </a:spcBef>
              <a:buClr>
                <a:schemeClr val="accent1"/>
              </a:buClr>
              <a:buSzPct val="60000"/>
              <a:buFont typeface="Wingdings" panose="05000000000000000000" pitchFamily="2" charset="2"/>
              <a:buChar char="q"/>
              <a:defRPr/>
            </a:pPr>
            <a:r>
              <a:rPr lang="en-US" sz="2000" b="1" kern="0" dirty="0" smtClean="0">
                <a:solidFill>
                  <a:srgbClr val="000000"/>
                </a:solidFill>
              </a:rPr>
              <a:t>abstract data types</a:t>
            </a:r>
          </a:p>
          <a:p>
            <a:pPr marL="342900" indent="-342900">
              <a:spcBef>
                <a:spcPct val="20000"/>
              </a:spcBef>
              <a:buClr>
                <a:schemeClr val="accent1"/>
              </a:buClr>
              <a:buSzPct val="60000"/>
              <a:buFont typeface="Wingdings" panose="05000000000000000000" pitchFamily="2" charset="2"/>
              <a:buChar char="q"/>
              <a:defRPr/>
            </a:pPr>
            <a:endParaRPr lang="nl-NL" sz="2000" b="1" kern="0" dirty="0" smtClean="0">
              <a:solidFill>
                <a:srgbClr val="000000"/>
              </a:solidFill>
            </a:endParaRPr>
          </a:p>
        </p:txBody>
      </p:sp>
    </p:spTree>
    <p:extLst>
      <p:ext uri="{BB962C8B-B14F-4D97-AF65-F5344CB8AC3E}">
        <p14:creationId xmlns:p14="http://schemas.microsoft.com/office/powerpoint/2010/main" val="385371586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err="1" smtClean="0"/>
              <a:t>Randvoorwaarde</a:t>
            </a:r>
            <a:r>
              <a:rPr lang="en-US" dirty="0" smtClean="0"/>
              <a:t>: </a:t>
            </a:r>
            <a:r>
              <a:rPr lang="en-US" dirty="0" err="1"/>
              <a:t>t</a:t>
            </a:r>
            <a:r>
              <a:rPr lang="en-US" dirty="0" err="1" smtClean="0"/>
              <a:t>echnisch</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8</a:t>
            </a:fld>
            <a:endParaRPr lang="en-US" dirty="0"/>
          </a:p>
        </p:txBody>
      </p:sp>
      <p:sp>
        <p:nvSpPr>
          <p:cNvPr id="8" name="Subtitle 2"/>
          <p:cNvSpPr txBox="1">
            <a:spLocks/>
          </p:cNvSpPr>
          <p:nvPr/>
        </p:nvSpPr>
        <p:spPr bwMode="auto">
          <a:xfrm>
            <a:off x="1115616" y="1916832"/>
            <a:ext cx="6912768" cy="581697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en-US" sz="2000" b="1" kern="0" dirty="0" smtClean="0">
                <a:solidFill>
                  <a:srgbClr val="000000"/>
                </a:solidFill>
              </a:rPr>
              <a:t>Het product </a:t>
            </a:r>
            <a:r>
              <a:rPr lang="en-US" sz="2000" b="1" kern="0" dirty="0" err="1" smtClean="0">
                <a:solidFill>
                  <a:srgbClr val="000000"/>
                </a:solidFill>
              </a:rPr>
              <a:t>moet</a:t>
            </a:r>
            <a:r>
              <a:rPr lang="en-US" sz="2000" b="1" kern="0" dirty="0" smtClean="0">
                <a:solidFill>
                  <a:srgbClr val="000000"/>
                </a:solidFill>
              </a:rPr>
              <a:t> (</a:t>
            </a:r>
            <a:r>
              <a:rPr lang="en-US" sz="2000" b="1" kern="0" dirty="0" err="1" smtClean="0">
                <a:solidFill>
                  <a:srgbClr val="000000"/>
                </a:solidFill>
              </a:rPr>
              <a:t>mede</a:t>
            </a:r>
            <a:r>
              <a:rPr lang="en-US" sz="2000" b="1" kern="0" dirty="0" smtClean="0">
                <a:solidFill>
                  <a:srgbClr val="000000"/>
                </a:solidFill>
              </a:rPr>
              <a:t>) </a:t>
            </a:r>
            <a:r>
              <a:rPr lang="en-US" sz="2000" b="1" kern="0" dirty="0" err="1" smtClean="0">
                <a:solidFill>
                  <a:srgbClr val="000000"/>
                </a:solidFill>
              </a:rPr>
              <a:t>een</a:t>
            </a:r>
            <a:r>
              <a:rPr lang="en-US" sz="2000" b="1" kern="0" dirty="0" smtClean="0">
                <a:solidFill>
                  <a:srgbClr val="000000"/>
                </a:solidFill>
              </a:rPr>
              <a:t> </a:t>
            </a:r>
            <a:r>
              <a:rPr lang="en-US" sz="2000" b="1" kern="0" dirty="0" err="1" smtClean="0">
                <a:solidFill>
                  <a:srgbClr val="000000"/>
                </a:solidFill>
              </a:rPr>
              <a:t>technisch</a:t>
            </a:r>
            <a:r>
              <a:rPr lang="en-US" sz="2000" b="1" kern="0" dirty="0" smtClean="0">
                <a:solidFill>
                  <a:srgbClr val="000000"/>
                </a:solidFill>
              </a:rPr>
              <a:t> </a:t>
            </a:r>
            <a:r>
              <a:rPr lang="en-US" sz="2000" b="1" kern="0" dirty="0" err="1" smtClean="0">
                <a:solidFill>
                  <a:srgbClr val="000000"/>
                </a:solidFill>
              </a:rPr>
              <a:t>probleem</a:t>
            </a:r>
            <a:r>
              <a:rPr lang="en-US" sz="2000" b="1" kern="0" dirty="0" smtClean="0">
                <a:solidFill>
                  <a:srgbClr val="000000"/>
                </a:solidFill>
              </a:rPr>
              <a:t> </a:t>
            </a:r>
            <a:r>
              <a:rPr lang="en-US" sz="2000" b="1" kern="0" dirty="0" err="1" smtClean="0">
                <a:solidFill>
                  <a:srgbClr val="000000"/>
                </a:solidFill>
              </a:rPr>
              <a:t>aanpakken</a:t>
            </a:r>
            <a:r>
              <a:rPr lang="en-US" sz="2000" b="1" kern="0" dirty="0" smtClean="0">
                <a:solidFill>
                  <a:srgbClr val="000000"/>
                </a:solidFill>
              </a:rPr>
              <a:t>, </a:t>
            </a:r>
            <a:r>
              <a:rPr lang="en-US" sz="2000" b="1" kern="0" dirty="0" err="1" smtClean="0">
                <a:solidFill>
                  <a:srgbClr val="000000"/>
                </a:solidFill>
              </a:rPr>
              <a:t>bv</a:t>
            </a:r>
            <a:r>
              <a:rPr lang="en-US" sz="2000" b="1" kern="0" dirty="0" smtClean="0">
                <a:solidFill>
                  <a:srgbClr val="000000"/>
                </a:solidFill>
              </a:rPr>
              <a:t>.:</a:t>
            </a:r>
          </a:p>
          <a:p>
            <a:pPr>
              <a:spcBef>
                <a:spcPct val="20000"/>
              </a:spcBef>
              <a:buClr>
                <a:schemeClr val="accent1"/>
              </a:buClr>
              <a:buSzPct val="60000"/>
              <a:defRPr/>
            </a:pPr>
            <a:endParaRPr lang="en-US" sz="2000" b="1" kern="0" dirty="0">
              <a:solidFill>
                <a:srgbClr val="000000"/>
              </a:solidFill>
            </a:endParaRPr>
          </a:p>
          <a:p>
            <a:pPr marL="342900" indent="-342900">
              <a:spcBef>
                <a:spcPct val="20000"/>
              </a:spcBef>
              <a:buClr>
                <a:schemeClr val="accent1"/>
              </a:buClr>
              <a:buSzPct val="60000"/>
              <a:buFont typeface="Wingdings" panose="05000000000000000000" pitchFamily="2" charset="2"/>
              <a:buChar char="q"/>
              <a:defRPr/>
            </a:pPr>
            <a:r>
              <a:rPr lang="en-US" sz="2000" b="1" kern="0" dirty="0" err="1" smtClean="0">
                <a:solidFill>
                  <a:srgbClr val="000000"/>
                </a:solidFill>
              </a:rPr>
              <a:t>Aansturen</a:t>
            </a:r>
            <a:r>
              <a:rPr lang="en-US" sz="2000" b="1" kern="0" dirty="0" smtClean="0">
                <a:solidFill>
                  <a:srgbClr val="000000"/>
                </a:solidFill>
              </a:rPr>
              <a:t> van </a:t>
            </a:r>
            <a:r>
              <a:rPr lang="en-US" sz="2000" b="1" kern="0" dirty="0" err="1" smtClean="0">
                <a:solidFill>
                  <a:srgbClr val="000000"/>
                </a:solidFill>
              </a:rPr>
              <a:t>een</a:t>
            </a:r>
            <a:r>
              <a:rPr lang="en-US" sz="2000" b="1" kern="0" dirty="0" smtClean="0">
                <a:solidFill>
                  <a:srgbClr val="000000"/>
                </a:solidFill>
              </a:rPr>
              <a:t> </a:t>
            </a:r>
            <a:r>
              <a:rPr lang="en-US" sz="2000" b="1" kern="0" dirty="0" err="1" smtClean="0">
                <a:solidFill>
                  <a:srgbClr val="000000"/>
                </a:solidFill>
              </a:rPr>
              <a:t>externe</a:t>
            </a:r>
            <a:r>
              <a:rPr lang="en-US" sz="2000" b="1" kern="0" dirty="0" smtClean="0">
                <a:solidFill>
                  <a:srgbClr val="000000"/>
                </a:solidFill>
              </a:rPr>
              <a:t> chip, of </a:t>
            </a:r>
            <a:r>
              <a:rPr lang="en-US" sz="2000" b="1" kern="0" dirty="0" err="1" smtClean="0">
                <a:solidFill>
                  <a:srgbClr val="000000"/>
                </a:solidFill>
              </a:rPr>
              <a:t>een</a:t>
            </a:r>
            <a:r>
              <a:rPr lang="en-US" sz="2000" b="1" kern="0" dirty="0" smtClean="0">
                <a:solidFill>
                  <a:srgbClr val="000000"/>
                </a:solidFill>
              </a:rPr>
              <a:t> hardware module in de microcontroller</a:t>
            </a:r>
          </a:p>
          <a:p>
            <a:pPr marL="342900" indent="-342900">
              <a:spcBef>
                <a:spcPct val="20000"/>
              </a:spcBef>
              <a:buClr>
                <a:schemeClr val="accent1"/>
              </a:buClr>
              <a:buSzPct val="60000"/>
              <a:buFont typeface="Wingdings" panose="05000000000000000000" pitchFamily="2" charset="2"/>
              <a:buChar char="q"/>
              <a:defRPr/>
            </a:pPr>
            <a:r>
              <a:rPr lang="en-US" sz="2000" b="1" kern="0" dirty="0" err="1" smtClean="0">
                <a:solidFill>
                  <a:srgbClr val="000000"/>
                </a:solidFill>
              </a:rPr>
              <a:t>Interactie</a:t>
            </a:r>
            <a:r>
              <a:rPr lang="en-US" sz="2000" b="1" kern="0" dirty="0" smtClean="0">
                <a:solidFill>
                  <a:srgbClr val="000000"/>
                </a:solidFill>
              </a:rPr>
              <a:t> met de </a:t>
            </a:r>
            <a:r>
              <a:rPr lang="en-US" sz="2000" b="1" kern="0" dirty="0" err="1" smtClean="0">
                <a:solidFill>
                  <a:srgbClr val="000000"/>
                </a:solidFill>
              </a:rPr>
              <a:t>fysieke</a:t>
            </a:r>
            <a:r>
              <a:rPr lang="en-US" sz="2000" b="1" kern="0" dirty="0" smtClean="0">
                <a:solidFill>
                  <a:srgbClr val="000000"/>
                </a:solidFill>
              </a:rPr>
              <a:t> </a:t>
            </a:r>
            <a:r>
              <a:rPr lang="en-US" sz="2000" b="1" kern="0" dirty="0" err="1" smtClean="0">
                <a:solidFill>
                  <a:srgbClr val="000000"/>
                </a:solidFill>
              </a:rPr>
              <a:t>wereld</a:t>
            </a:r>
            <a:r>
              <a:rPr lang="en-US" sz="2000" b="1" kern="0" dirty="0" smtClean="0">
                <a:solidFill>
                  <a:srgbClr val="000000"/>
                </a:solidFill>
              </a:rPr>
              <a:t>, </a:t>
            </a:r>
            <a:r>
              <a:rPr lang="en-US" sz="2000" b="1" kern="0" dirty="0" err="1" smtClean="0">
                <a:solidFill>
                  <a:srgbClr val="000000"/>
                </a:solidFill>
              </a:rPr>
              <a:t>bv</a:t>
            </a:r>
            <a:r>
              <a:rPr lang="en-US" sz="2000" b="1" kern="0" dirty="0" smtClean="0">
                <a:solidFill>
                  <a:srgbClr val="000000"/>
                </a:solidFill>
              </a:rPr>
              <a:t>. </a:t>
            </a:r>
            <a:r>
              <a:rPr lang="en-US" sz="2000" b="1" kern="0" dirty="0" err="1">
                <a:solidFill>
                  <a:srgbClr val="000000"/>
                </a:solidFill>
              </a:rPr>
              <a:t>e</a:t>
            </a:r>
            <a:r>
              <a:rPr lang="en-US" sz="2000" b="1" kern="0" dirty="0" err="1" smtClean="0">
                <a:solidFill>
                  <a:srgbClr val="000000"/>
                </a:solidFill>
              </a:rPr>
              <a:t>en</a:t>
            </a:r>
            <a:r>
              <a:rPr lang="en-US" sz="2000" b="1" kern="0" dirty="0" smtClean="0">
                <a:solidFill>
                  <a:srgbClr val="000000"/>
                </a:solidFill>
              </a:rPr>
              <a:t> </a:t>
            </a:r>
            <a:r>
              <a:rPr lang="en-US" sz="2000" b="1" kern="0" dirty="0" err="1" smtClean="0">
                <a:solidFill>
                  <a:srgbClr val="000000"/>
                </a:solidFill>
              </a:rPr>
              <a:t>robotkarretje</a:t>
            </a:r>
            <a:r>
              <a:rPr lang="en-US" sz="2000" b="1" kern="0" dirty="0" smtClean="0">
                <a:solidFill>
                  <a:srgbClr val="000000"/>
                </a:solidFill>
              </a:rPr>
              <a:t>, </a:t>
            </a:r>
            <a:r>
              <a:rPr lang="en-US" sz="2000" b="1" kern="0" dirty="0" err="1" smtClean="0">
                <a:solidFill>
                  <a:srgbClr val="000000"/>
                </a:solidFill>
              </a:rPr>
              <a:t>een</a:t>
            </a:r>
            <a:r>
              <a:rPr lang="en-US" sz="2000" b="1" kern="0" dirty="0" smtClean="0">
                <a:solidFill>
                  <a:srgbClr val="000000"/>
                </a:solidFill>
              </a:rPr>
              <a:t> (model) lift, </a:t>
            </a:r>
            <a:r>
              <a:rPr lang="en-US" sz="2000" b="1" kern="0" dirty="0" err="1" smtClean="0">
                <a:solidFill>
                  <a:srgbClr val="000000"/>
                </a:solidFill>
              </a:rPr>
              <a:t>een</a:t>
            </a:r>
            <a:r>
              <a:rPr lang="en-US" sz="2000" b="1" kern="0" dirty="0" smtClean="0">
                <a:solidFill>
                  <a:srgbClr val="000000"/>
                </a:solidFill>
              </a:rPr>
              <a:t> </a:t>
            </a:r>
            <a:r>
              <a:rPr lang="en-US" sz="2000" b="1" kern="0" dirty="0" err="1" smtClean="0">
                <a:solidFill>
                  <a:srgbClr val="000000"/>
                </a:solidFill>
              </a:rPr>
              <a:t>sorteer</a:t>
            </a:r>
            <a:r>
              <a:rPr lang="en-US" sz="2000" b="1" kern="0" dirty="0" smtClean="0">
                <a:solidFill>
                  <a:srgbClr val="000000"/>
                </a:solidFill>
              </a:rPr>
              <a:t> </a:t>
            </a:r>
            <a:r>
              <a:rPr lang="en-US" sz="2000" b="1" kern="0" dirty="0" err="1" smtClean="0">
                <a:solidFill>
                  <a:srgbClr val="000000"/>
                </a:solidFill>
              </a:rPr>
              <a:t>systeem</a:t>
            </a:r>
            <a:r>
              <a:rPr lang="en-US" sz="2000" b="1" kern="0" dirty="0" smtClean="0">
                <a:solidFill>
                  <a:srgbClr val="000000"/>
                </a:solidFill>
              </a:rPr>
              <a:t>, </a:t>
            </a:r>
            <a:r>
              <a:rPr lang="en-US" sz="2000" b="1" kern="0" dirty="0" err="1" smtClean="0">
                <a:solidFill>
                  <a:srgbClr val="000000"/>
                </a:solidFill>
              </a:rPr>
              <a:t>een</a:t>
            </a:r>
            <a:r>
              <a:rPr lang="en-US" sz="2000" b="1" kern="0" dirty="0" smtClean="0">
                <a:solidFill>
                  <a:srgbClr val="000000"/>
                </a:solidFill>
              </a:rPr>
              <a:t> </a:t>
            </a:r>
            <a:r>
              <a:rPr lang="en-US" sz="2000" b="1" kern="0" dirty="0" err="1" smtClean="0">
                <a:solidFill>
                  <a:srgbClr val="000000"/>
                </a:solidFill>
              </a:rPr>
              <a:t>treinbaan</a:t>
            </a:r>
            <a:r>
              <a:rPr lang="en-US" sz="2000" b="1" kern="0" dirty="0" smtClean="0">
                <a:solidFill>
                  <a:srgbClr val="000000"/>
                </a:solidFill>
              </a:rPr>
              <a:t>, </a:t>
            </a:r>
            <a:r>
              <a:rPr lang="en-US" sz="2000" b="1" kern="0" dirty="0" err="1" smtClean="0">
                <a:solidFill>
                  <a:srgbClr val="000000"/>
                </a:solidFill>
              </a:rPr>
              <a:t>een</a:t>
            </a:r>
            <a:r>
              <a:rPr lang="en-US" sz="2000" b="1" kern="0" dirty="0" smtClean="0">
                <a:solidFill>
                  <a:srgbClr val="000000"/>
                </a:solidFill>
              </a:rPr>
              <a:t> laser-harp</a:t>
            </a:r>
          </a:p>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Een </a:t>
            </a:r>
            <a:r>
              <a:rPr lang="nl-NL" sz="2000" b="1" kern="0" dirty="0" err="1" smtClean="0">
                <a:solidFill>
                  <a:srgbClr val="000000"/>
                </a:solidFill>
              </a:rPr>
              <a:t>algorithme</a:t>
            </a:r>
            <a:r>
              <a:rPr lang="nl-NL" sz="2000" b="1" kern="0" dirty="0" smtClean="0">
                <a:solidFill>
                  <a:srgbClr val="000000"/>
                </a:solidFill>
              </a:rPr>
              <a:t> voor een fysiek probleem, bv. PID, 2D/3D rendering</a:t>
            </a:r>
            <a:r>
              <a:rPr lang="nl-NL" sz="2000" b="1" kern="0" dirty="0">
                <a:solidFill>
                  <a:srgbClr val="000000"/>
                </a:solidFill>
              </a:rPr>
              <a:t> </a:t>
            </a:r>
            <a:r>
              <a:rPr lang="nl-NL" sz="2000" b="1" kern="0" dirty="0" smtClean="0">
                <a:solidFill>
                  <a:srgbClr val="000000"/>
                </a:solidFill>
              </a:rPr>
              <a:t>op een klein scherm, datacommunicatie voor een (slechte) radioverbinding, detectie van hartslag, detectie van de beat in muziek.</a:t>
            </a:r>
            <a:endParaRPr lang="en-US" sz="2000" b="1" kern="0" dirty="0" smtClean="0">
              <a:solidFill>
                <a:srgbClr val="000000"/>
              </a:solidFill>
            </a:endParaRPr>
          </a:p>
          <a:p>
            <a:pPr>
              <a:spcBef>
                <a:spcPct val="20000"/>
              </a:spcBef>
              <a:buClr>
                <a:schemeClr val="accent1"/>
              </a:buClr>
              <a:buSzPct val="60000"/>
              <a:defRPr/>
            </a:pPr>
            <a:endParaRPr lang="en-US" sz="2000" b="1" kern="0" dirty="0" smtClean="0">
              <a:solidFill>
                <a:srgbClr val="000000"/>
              </a:solidFill>
            </a:endParaRPr>
          </a:p>
          <a:p>
            <a:pPr>
              <a:spcBef>
                <a:spcPct val="20000"/>
              </a:spcBef>
              <a:buClr>
                <a:schemeClr val="accent1"/>
              </a:buClr>
              <a:buSzPct val="60000"/>
              <a:defRPr/>
            </a:pPr>
            <a:endParaRPr lang="en-US" sz="2000" b="1" kern="0" dirty="0" smtClean="0">
              <a:solidFill>
                <a:srgbClr val="000000"/>
              </a:solidFill>
            </a:endParaRPr>
          </a:p>
          <a:p>
            <a:pPr>
              <a:spcBef>
                <a:spcPct val="20000"/>
              </a:spcBef>
              <a:buClr>
                <a:schemeClr val="accent1"/>
              </a:buClr>
              <a:buSzPct val="60000"/>
              <a:defRPr/>
            </a:pPr>
            <a:endParaRPr lang="en-US" sz="2000" b="1" kern="0" dirty="0" smtClean="0">
              <a:solidFill>
                <a:srgbClr val="000000"/>
              </a:solidFill>
            </a:endParaRPr>
          </a:p>
          <a:p>
            <a:pPr marL="342900" indent="-342900">
              <a:spcBef>
                <a:spcPct val="20000"/>
              </a:spcBef>
              <a:buClr>
                <a:schemeClr val="accent1"/>
              </a:buClr>
              <a:buSzPct val="60000"/>
              <a:buFont typeface="Wingdings" panose="05000000000000000000" pitchFamily="2" charset="2"/>
              <a:buChar char="q"/>
              <a:defRPr/>
            </a:pPr>
            <a:endParaRPr lang="nl-NL" sz="2000" b="1" kern="0" dirty="0" smtClean="0">
              <a:solidFill>
                <a:srgbClr val="000000"/>
              </a:solidFill>
            </a:endParaRPr>
          </a:p>
        </p:txBody>
      </p:sp>
    </p:spTree>
    <p:extLst>
      <p:ext uri="{BB962C8B-B14F-4D97-AF65-F5344CB8AC3E}">
        <p14:creationId xmlns:p14="http://schemas.microsoft.com/office/powerpoint/2010/main" val="410700178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428604"/>
            <a:ext cx="7416824" cy="523220"/>
          </a:xfrm>
        </p:spPr>
        <p:txBody>
          <a:bodyPr/>
          <a:lstStyle/>
          <a:p>
            <a:r>
              <a:rPr lang="en-US" dirty="0" err="1"/>
              <a:t>Randvoorwaarde</a:t>
            </a:r>
            <a:r>
              <a:rPr lang="en-US" dirty="0"/>
              <a:t>: </a:t>
            </a:r>
            <a:r>
              <a:rPr lang="en-US" dirty="0" smtClean="0"/>
              <a:t>small system</a:t>
            </a:r>
            <a:endParaRPr lang="en-US" dirty="0"/>
          </a:p>
        </p:txBody>
      </p:sp>
      <p:sp>
        <p:nvSpPr>
          <p:cNvPr id="4" name="Slide Number Placeholder 3"/>
          <p:cNvSpPr>
            <a:spLocks noGrp="1"/>
          </p:cNvSpPr>
          <p:nvPr>
            <p:ph type="sldNum" sz="quarter" idx="10"/>
          </p:nvPr>
        </p:nvSpPr>
        <p:spPr>
          <a:xfrm>
            <a:off x="7239000" y="6400800"/>
            <a:ext cx="1905000" cy="457200"/>
          </a:xfrm>
        </p:spPr>
        <p:txBody>
          <a:bodyPr/>
          <a:lstStyle/>
          <a:p>
            <a:r>
              <a:rPr lang="en-US" dirty="0" smtClean="0"/>
              <a:t>V1IPASS -</a:t>
            </a:r>
            <a:fld id="{FFDB5B7D-AE4F-492C-8EB6-61BACF05BF0D}" type="slidenum">
              <a:rPr lang="en-US" smtClean="0"/>
              <a:pPr/>
              <a:t>9</a:t>
            </a:fld>
            <a:endParaRPr lang="en-US" dirty="0"/>
          </a:p>
        </p:txBody>
      </p:sp>
      <p:sp>
        <p:nvSpPr>
          <p:cNvPr id="8" name="Subtitle 2"/>
          <p:cNvSpPr txBox="1">
            <a:spLocks/>
          </p:cNvSpPr>
          <p:nvPr/>
        </p:nvSpPr>
        <p:spPr bwMode="auto">
          <a:xfrm>
            <a:off x="539552" y="1797308"/>
            <a:ext cx="8136904" cy="360098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spcBef>
                <a:spcPct val="20000"/>
              </a:spcBef>
              <a:buClr>
                <a:schemeClr val="accent1"/>
              </a:buClr>
              <a:buSzPct val="60000"/>
              <a:defRPr/>
            </a:pPr>
            <a:r>
              <a:rPr lang="en-US" sz="2000" b="1" kern="0" dirty="0" smtClean="0">
                <a:solidFill>
                  <a:srgbClr val="000000"/>
                </a:solidFill>
              </a:rPr>
              <a:t>Het project </a:t>
            </a:r>
            <a:r>
              <a:rPr lang="en-US" sz="2000" b="1" kern="0" dirty="0" err="1" smtClean="0">
                <a:solidFill>
                  <a:srgbClr val="000000"/>
                </a:solidFill>
              </a:rPr>
              <a:t>moet</a:t>
            </a:r>
            <a:r>
              <a:rPr lang="en-US" sz="2000" b="1" kern="0" dirty="0" smtClean="0">
                <a:solidFill>
                  <a:srgbClr val="000000"/>
                </a:solidFill>
              </a:rPr>
              <a:t> </a:t>
            </a:r>
            <a:r>
              <a:rPr lang="en-US" sz="2000" b="1" kern="0" dirty="0" err="1" smtClean="0">
                <a:solidFill>
                  <a:srgbClr val="000000"/>
                </a:solidFill>
              </a:rPr>
              <a:t>uitgevoerd</a:t>
            </a:r>
            <a:r>
              <a:rPr lang="en-US" sz="2000" b="1" kern="0" dirty="0" smtClean="0">
                <a:solidFill>
                  <a:srgbClr val="000000"/>
                </a:solidFill>
              </a:rPr>
              <a:t> </a:t>
            </a:r>
            <a:r>
              <a:rPr lang="en-US" sz="2000" b="1" kern="0" dirty="0" err="1" smtClean="0">
                <a:solidFill>
                  <a:srgbClr val="000000"/>
                </a:solidFill>
              </a:rPr>
              <a:t>worden</a:t>
            </a:r>
            <a:r>
              <a:rPr lang="en-US" sz="2000" b="1" kern="0" dirty="0" smtClean="0">
                <a:solidFill>
                  <a:srgbClr val="000000"/>
                </a:solidFill>
              </a:rPr>
              <a:t> op (of ten </a:t>
            </a:r>
            <a:r>
              <a:rPr lang="en-US" sz="2000" b="1" kern="0" dirty="0" err="1" smtClean="0">
                <a:solidFill>
                  <a:srgbClr val="000000"/>
                </a:solidFill>
              </a:rPr>
              <a:t>minste</a:t>
            </a:r>
            <a:r>
              <a:rPr lang="en-US" sz="2000" b="1" kern="0" dirty="0" smtClean="0">
                <a:solidFill>
                  <a:srgbClr val="000000"/>
                </a:solidFill>
              </a:rPr>
              <a:t> op </a:t>
            </a:r>
            <a:r>
              <a:rPr lang="en-US" sz="2000" b="1" kern="0" dirty="0" err="1" smtClean="0">
                <a:solidFill>
                  <a:srgbClr val="000000"/>
                </a:solidFill>
              </a:rPr>
              <a:t>een</a:t>
            </a:r>
            <a:r>
              <a:rPr lang="en-US" sz="2000" b="1" kern="0" dirty="0" smtClean="0">
                <a:solidFill>
                  <a:srgbClr val="000000"/>
                </a:solidFill>
              </a:rPr>
              <a:t> </a:t>
            </a:r>
            <a:r>
              <a:rPr lang="en-US" sz="2000" b="1" kern="0" dirty="0" err="1" smtClean="0">
                <a:solidFill>
                  <a:srgbClr val="000000"/>
                </a:solidFill>
              </a:rPr>
              <a:t>manier</a:t>
            </a:r>
            <a:r>
              <a:rPr lang="en-US" sz="2000" b="1" kern="0" dirty="0" smtClean="0">
                <a:solidFill>
                  <a:srgbClr val="000000"/>
                </a:solidFill>
              </a:rPr>
              <a:t> die </a:t>
            </a:r>
            <a:r>
              <a:rPr lang="en-US" sz="2000" b="1" kern="0" dirty="0" err="1" smtClean="0">
                <a:solidFill>
                  <a:srgbClr val="000000"/>
                </a:solidFill>
              </a:rPr>
              <a:t>geschikt</a:t>
            </a:r>
            <a:r>
              <a:rPr lang="en-US" sz="2000" b="1" kern="0" dirty="0" smtClean="0">
                <a:solidFill>
                  <a:srgbClr val="000000"/>
                </a:solidFill>
              </a:rPr>
              <a:t> is </a:t>
            </a:r>
            <a:r>
              <a:rPr lang="en-US" sz="2000" b="1" kern="0" dirty="0" err="1" smtClean="0">
                <a:solidFill>
                  <a:srgbClr val="000000"/>
                </a:solidFill>
              </a:rPr>
              <a:t>voor</a:t>
            </a:r>
            <a:r>
              <a:rPr lang="en-US" sz="2000" b="1" kern="0" dirty="0" smtClean="0">
                <a:solidFill>
                  <a:srgbClr val="000000"/>
                </a:solidFill>
              </a:rPr>
              <a:t>) </a:t>
            </a:r>
            <a:r>
              <a:rPr lang="en-US" sz="2000" b="1" kern="0" dirty="0" err="1" smtClean="0">
                <a:solidFill>
                  <a:srgbClr val="000000"/>
                </a:solidFill>
              </a:rPr>
              <a:t>een</a:t>
            </a:r>
            <a:r>
              <a:rPr lang="en-US" sz="2000" b="1" kern="0" dirty="0" smtClean="0">
                <a:solidFill>
                  <a:srgbClr val="000000"/>
                </a:solidFill>
              </a:rPr>
              <a:t> </a:t>
            </a:r>
            <a:r>
              <a:rPr lang="en-US" sz="2000" b="1" kern="0" dirty="0" err="1" smtClean="0">
                <a:solidFill>
                  <a:srgbClr val="000000"/>
                </a:solidFill>
              </a:rPr>
              <a:t>klein</a:t>
            </a:r>
            <a:r>
              <a:rPr lang="en-US" sz="2000" b="1" kern="0" dirty="0" smtClean="0">
                <a:solidFill>
                  <a:srgbClr val="000000"/>
                </a:solidFill>
              </a:rPr>
              <a:t> </a:t>
            </a:r>
            <a:r>
              <a:rPr lang="en-US" sz="2000" b="1" kern="0" dirty="0" err="1" smtClean="0">
                <a:solidFill>
                  <a:srgbClr val="000000"/>
                </a:solidFill>
              </a:rPr>
              <a:t>systeem</a:t>
            </a:r>
            <a:r>
              <a:rPr lang="en-US" sz="2000" b="1" kern="0" dirty="0" smtClean="0">
                <a:solidFill>
                  <a:srgbClr val="000000"/>
                </a:solidFill>
              </a:rPr>
              <a:t> (micro-controller, </a:t>
            </a:r>
            <a:r>
              <a:rPr lang="en-US" sz="2000" b="1" kern="0" dirty="0" err="1" smtClean="0">
                <a:solidFill>
                  <a:srgbClr val="000000"/>
                </a:solidFill>
              </a:rPr>
              <a:t>standaard</a:t>
            </a:r>
            <a:r>
              <a:rPr lang="en-US" sz="2000" b="1" kern="0" dirty="0" smtClean="0">
                <a:solidFill>
                  <a:srgbClr val="000000"/>
                </a:solidFill>
              </a:rPr>
              <a:t> </a:t>
            </a:r>
            <a:r>
              <a:rPr lang="en-US" sz="2000" b="1" kern="0" dirty="0" err="1" smtClean="0">
                <a:solidFill>
                  <a:srgbClr val="000000"/>
                </a:solidFill>
              </a:rPr>
              <a:t>een</a:t>
            </a:r>
            <a:r>
              <a:rPr lang="en-US" sz="2000" b="1" kern="0" dirty="0" smtClean="0">
                <a:solidFill>
                  <a:srgbClr val="000000"/>
                </a:solidFill>
              </a:rPr>
              <a:t> Arduino Due). </a:t>
            </a:r>
          </a:p>
          <a:p>
            <a:pPr>
              <a:spcBef>
                <a:spcPct val="20000"/>
              </a:spcBef>
              <a:buClr>
                <a:schemeClr val="accent1"/>
              </a:buClr>
              <a:buSzPct val="60000"/>
              <a:defRPr/>
            </a:pPr>
            <a:endParaRPr lang="en-US" sz="2000" b="1" kern="0" dirty="0">
              <a:solidFill>
                <a:srgbClr val="000000"/>
              </a:solidFill>
            </a:endParaRPr>
          </a:p>
          <a:p>
            <a:pPr>
              <a:spcBef>
                <a:spcPct val="20000"/>
              </a:spcBef>
              <a:buClr>
                <a:schemeClr val="accent1"/>
              </a:buClr>
              <a:buSzPct val="60000"/>
              <a:defRPr/>
            </a:pPr>
            <a:r>
              <a:rPr lang="en-US" sz="2000" b="1" kern="0" dirty="0" smtClean="0">
                <a:solidFill>
                  <a:srgbClr val="000000"/>
                </a:solidFill>
              </a:rPr>
              <a:t>Met name:</a:t>
            </a:r>
          </a:p>
          <a:p>
            <a:pPr marL="342900" indent="-342900">
              <a:spcBef>
                <a:spcPct val="20000"/>
              </a:spcBef>
              <a:buClr>
                <a:schemeClr val="accent1"/>
              </a:buClr>
              <a:buSzPct val="60000"/>
              <a:buFont typeface="Wingdings" panose="05000000000000000000" pitchFamily="2" charset="2"/>
              <a:buChar char="q"/>
              <a:defRPr/>
            </a:pPr>
            <a:r>
              <a:rPr lang="en-US" sz="2000" b="1" kern="0" dirty="0" err="1" smtClean="0">
                <a:solidFill>
                  <a:srgbClr val="000000"/>
                </a:solidFill>
              </a:rPr>
              <a:t>Geen</a:t>
            </a:r>
            <a:r>
              <a:rPr lang="en-US" sz="2000" b="1" kern="0" dirty="0" smtClean="0">
                <a:solidFill>
                  <a:srgbClr val="000000"/>
                </a:solidFill>
              </a:rPr>
              <a:t> </a:t>
            </a:r>
            <a:r>
              <a:rPr lang="en-US" sz="2000" b="1" kern="0" dirty="0" err="1" smtClean="0">
                <a:solidFill>
                  <a:srgbClr val="000000"/>
                </a:solidFill>
              </a:rPr>
              <a:t>gebruik</a:t>
            </a:r>
            <a:r>
              <a:rPr lang="en-US" sz="2000" b="1" kern="0" dirty="0" smtClean="0">
                <a:solidFill>
                  <a:srgbClr val="000000"/>
                </a:solidFill>
              </a:rPr>
              <a:t> van </a:t>
            </a:r>
            <a:r>
              <a:rPr lang="en-US" sz="2000" b="1" kern="0" dirty="0" err="1" smtClean="0">
                <a:solidFill>
                  <a:srgbClr val="000000"/>
                </a:solidFill>
              </a:rPr>
              <a:t>een</a:t>
            </a:r>
            <a:r>
              <a:rPr lang="en-US" sz="2000" b="1" kern="0" dirty="0" smtClean="0">
                <a:solidFill>
                  <a:srgbClr val="000000"/>
                </a:solidFill>
              </a:rPr>
              <a:t> Operating System</a:t>
            </a:r>
          </a:p>
          <a:p>
            <a:pPr marL="342900" indent="-342900">
              <a:spcBef>
                <a:spcPct val="20000"/>
              </a:spcBef>
              <a:buClr>
                <a:schemeClr val="accent1"/>
              </a:buClr>
              <a:buSzPct val="60000"/>
              <a:buFont typeface="Wingdings" panose="05000000000000000000" pitchFamily="2" charset="2"/>
              <a:buChar char="q"/>
              <a:defRPr/>
            </a:pPr>
            <a:r>
              <a:rPr lang="en-US" sz="2000" b="1" kern="0" dirty="0" err="1" smtClean="0">
                <a:solidFill>
                  <a:srgbClr val="000000"/>
                </a:solidFill>
              </a:rPr>
              <a:t>Geen</a:t>
            </a:r>
            <a:r>
              <a:rPr lang="en-US" sz="2000" b="1" kern="0" dirty="0" smtClean="0">
                <a:solidFill>
                  <a:srgbClr val="000000"/>
                </a:solidFill>
              </a:rPr>
              <a:t> </a:t>
            </a:r>
            <a:r>
              <a:rPr lang="en-US" sz="2000" b="1" kern="0" dirty="0" err="1" smtClean="0">
                <a:solidFill>
                  <a:srgbClr val="000000"/>
                </a:solidFill>
              </a:rPr>
              <a:t>dynamicsch</a:t>
            </a:r>
            <a:r>
              <a:rPr lang="en-US" sz="2000" b="1" kern="0" dirty="0" smtClean="0">
                <a:solidFill>
                  <a:srgbClr val="000000"/>
                </a:solidFill>
              </a:rPr>
              <a:t> </a:t>
            </a:r>
            <a:r>
              <a:rPr lang="en-US" sz="2000" b="1" kern="0" dirty="0" err="1" smtClean="0">
                <a:solidFill>
                  <a:srgbClr val="000000"/>
                </a:solidFill>
              </a:rPr>
              <a:t>geheugen</a:t>
            </a:r>
            <a:endParaRPr lang="en-US" sz="2000" b="1" kern="0" dirty="0" smtClean="0">
              <a:solidFill>
                <a:srgbClr val="000000"/>
              </a:solidFill>
            </a:endParaRPr>
          </a:p>
          <a:p>
            <a:pPr marL="342900" indent="-342900">
              <a:spcBef>
                <a:spcPct val="20000"/>
              </a:spcBef>
              <a:buClr>
                <a:schemeClr val="accent1"/>
              </a:buClr>
              <a:buSzPct val="60000"/>
              <a:buFont typeface="Wingdings" panose="05000000000000000000" pitchFamily="2" charset="2"/>
              <a:buChar char="q"/>
              <a:defRPr/>
            </a:pPr>
            <a:r>
              <a:rPr lang="en-US" sz="2000" b="1" kern="0" dirty="0" smtClean="0">
                <a:solidFill>
                  <a:srgbClr val="000000"/>
                </a:solidFill>
              </a:rPr>
              <a:t>In </a:t>
            </a:r>
            <a:r>
              <a:rPr lang="en-US" sz="2000" b="1" kern="0" dirty="0" err="1" smtClean="0">
                <a:solidFill>
                  <a:srgbClr val="000000"/>
                </a:solidFill>
              </a:rPr>
              <a:t>principe</a:t>
            </a:r>
            <a:r>
              <a:rPr lang="en-US" sz="2000" b="1" kern="0" dirty="0" smtClean="0">
                <a:solidFill>
                  <a:srgbClr val="000000"/>
                </a:solidFill>
              </a:rPr>
              <a:t> </a:t>
            </a:r>
            <a:r>
              <a:rPr lang="en-US" sz="2000" b="1" kern="0" dirty="0" err="1" smtClean="0">
                <a:solidFill>
                  <a:srgbClr val="000000"/>
                </a:solidFill>
              </a:rPr>
              <a:t>geen</a:t>
            </a:r>
            <a:r>
              <a:rPr lang="en-US" sz="2000" b="1" kern="0" dirty="0" smtClean="0">
                <a:solidFill>
                  <a:srgbClr val="000000"/>
                </a:solidFill>
              </a:rPr>
              <a:t> exception handling</a:t>
            </a:r>
          </a:p>
          <a:p>
            <a:pPr marL="342900" indent="-342900">
              <a:spcBef>
                <a:spcPct val="20000"/>
              </a:spcBef>
              <a:buClr>
                <a:schemeClr val="accent1"/>
              </a:buClr>
              <a:buSzPct val="60000"/>
              <a:buFont typeface="Wingdings" panose="05000000000000000000" pitchFamily="2" charset="2"/>
              <a:buChar char="q"/>
              <a:defRPr/>
            </a:pPr>
            <a:r>
              <a:rPr lang="en-US" sz="2000" b="1" kern="0" dirty="0" smtClean="0">
                <a:solidFill>
                  <a:srgbClr val="000000"/>
                </a:solidFill>
              </a:rPr>
              <a:t>In </a:t>
            </a:r>
            <a:r>
              <a:rPr lang="en-US" sz="2000" b="1" kern="0" dirty="0" err="1" smtClean="0">
                <a:solidFill>
                  <a:srgbClr val="000000"/>
                </a:solidFill>
              </a:rPr>
              <a:t>principe</a:t>
            </a:r>
            <a:r>
              <a:rPr lang="en-US" sz="2000" b="1" kern="0" dirty="0" smtClean="0">
                <a:solidFill>
                  <a:srgbClr val="000000"/>
                </a:solidFill>
              </a:rPr>
              <a:t> </a:t>
            </a:r>
            <a:r>
              <a:rPr lang="en-US" sz="2000" b="1" kern="0" dirty="0" err="1" smtClean="0">
                <a:solidFill>
                  <a:srgbClr val="000000"/>
                </a:solidFill>
              </a:rPr>
              <a:t>geen</a:t>
            </a:r>
            <a:r>
              <a:rPr lang="en-US" sz="2000" b="1" kern="0" dirty="0" smtClean="0">
                <a:solidFill>
                  <a:srgbClr val="000000"/>
                </a:solidFill>
              </a:rPr>
              <a:t> </a:t>
            </a:r>
            <a:r>
              <a:rPr lang="en-US" sz="2000" b="1" kern="0" dirty="0" err="1" smtClean="0">
                <a:solidFill>
                  <a:srgbClr val="000000"/>
                </a:solidFill>
              </a:rPr>
              <a:t>gebruik</a:t>
            </a:r>
            <a:r>
              <a:rPr lang="en-US" sz="2000" b="1" kern="0" dirty="0" smtClean="0">
                <a:solidFill>
                  <a:srgbClr val="000000"/>
                </a:solidFill>
              </a:rPr>
              <a:t> van floating point ‘at runtime’</a:t>
            </a:r>
            <a:endParaRPr lang="nl-NL" sz="2000" b="1" kern="0" dirty="0">
              <a:solidFill>
                <a:srgbClr val="000000"/>
              </a:solidFill>
            </a:endParaRPr>
          </a:p>
          <a:p>
            <a:pPr marL="342900" indent="-342900">
              <a:spcBef>
                <a:spcPct val="20000"/>
              </a:spcBef>
              <a:buClr>
                <a:schemeClr val="accent1"/>
              </a:buClr>
              <a:buSzPct val="60000"/>
              <a:buFont typeface="Wingdings" panose="05000000000000000000" pitchFamily="2" charset="2"/>
              <a:buChar char="q"/>
              <a:defRPr/>
            </a:pPr>
            <a:r>
              <a:rPr lang="nl-NL" sz="2000" b="1" kern="0" dirty="0" smtClean="0">
                <a:solidFill>
                  <a:srgbClr val="000000"/>
                </a:solidFill>
              </a:rPr>
              <a:t>Geen overdadig gebruik van resources (CPU, memory, …)</a:t>
            </a:r>
            <a:endParaRPr lang="en-US" sz="2000" b="1" kern="0" dirty="0" smtClean="0">
              <a:solidFill>
                <a:srgbClr val="000000"/>
              </a:solidFill>
            </a:endParaRPr>
          </a:p>
        </p:txBody>
      </p:sp>
    </p:spTree>
    <p:extLst>
      <p:ext uri="{BB962C8B-B14F-4D97-AF65-F5344CB8AC3E}">
        <p14:creationId xmlns:p14="http://schemas.microsoft.com/office/powerpoint/2010/main" val="4266214293"/>
      </p:ext>
    </p:extLst>
  </p:cSld>
  <p:clrMapOvr>
    <a:masterClrMapping/>
  </p:clrMapOvr>
  <p:timing>
    <p:tnLst>
      <p:par>
        <p:cTn id="1" dur="indefinite" restart="never" nodeType="tmRoot"/>
      </p:par>
    </p:tnLst>
  </p:timing>
</p:sld>
</file>

<file path=ppt/theme/theme1.xml><?xml version="1.0" encoding="utf-8"?>
<a:theme xmlns:a="http://schemas.openxmlformats.org/drawingml/2006/main" name="2_HU powerpoint presentatie">
  <a:themeElements>
    <a:clrScheme name="">
      <a:dk1>
        <a:srgbClr val="000000"/>
      </a:dk1>
      <a:lt1>
        <a:srgbClr val="00ADCD"/>
      </a:lt1>
      <a:dk2>
        <a:srgbClr val="000000"/>
      </a:dk2>
      <a:lt2>
        <a:srgbClr val="005A6F"/>
      </a:lt2>
      <a:accent1>
        <a:srgbClr val="AAFFFD"/>
      </a:accent1>
      <a:accent2>
        <a:srgbClr val="FF1E00"/>
      </a:accent2>
      <a:accent3>
        <a:srgbClr val="AAD3E3"/>
      </a:accent3>
      <a:accent4>
        <a:srgbClr val="000000"/>
      </a:accent4>
      <a:accent5>
        <a:srgbClr val="D2FFFE"/>
      </a:accent5>
      <a:accent6>
        <a:srgbClr val="E71A00"/>
      </a:accent6>
      <a:hlink>
        <a:srgbClr val="380060"/>
      </a:hlink>
      <a:folHlink>
        <a:srgbClr val="FFFFFF"/>
      </a:folHlink>
    </a:clrScheme>
    <a:fontScheme name="1_HU powerpoint presentati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12700" cap="sq" cmpd="sng" algn="ctr">
          <a:solidFill>
            <a:schemeClr val="tx1"/>
          </a:solidFill>
          <a:prstDash val="solid"/>
          <a:miter lim="800000"/>
          <a:headEnd type="none" w="sm" len="sm"/>
          <a:tailEnd type="none" w="sm" len="sm"/>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bg1"/>
            </a:solidFill>
            <a:effectLst/>
            <a:latin typeface="Tahoma" pitchFamily="34" charset="0"/>
          </a:defRPr>
        </a:defPPr>
      </a:lstStyle>
    </a:spDef>
    <a:lnDef>
      <a:spPr bwMode="auto">
        <a:xfrm>
          <a:off x="0" y="0"/>
          <a:ext cx="1" cy="1"/>
        </a:xfrm>
        <a:custGeom>
          <a:avLst/>
          <a:gdLst/>
          <a:ahLst/>
          <a:cxnLst/>
          <a:rect l="0" t="0" r="0" b="0"/>
          <a:pathLst/>
        </a:custGeom>
        <a:solidFill>
          <a:srgbClr val="00B8FF"/>
        </a:solidFill>
        <a:ln w="12700" cap="sq" cmpd="sng" algn="ctr">
          <a:solidFill>
            <a:schemeClr val="tx1"/>
          </a:solidFill>
          <a:prstDash val="solid"/>
          <a:miter lim="800000"/>
          <a:headEnd type="none" w="sm" len="sm"/>
          <a:tailEnd type="none" w="sm" len="sm"/>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bg1"/>
            </a:solidFill>
            <a:effectLst/>
            <a:latin typeface="Tahoma" pitchFamily="34" charset="0"/>
          </a:defRPr>
        </a:defPPr>
      </a:lstStyle>
    </a:lnDef>
  </a:objectDefaults>
  <a:extraClrSchemeLst>
    <a:extraClrScheme>
      <a:clrScheme name="1_HU powerpoint presentatie 1">
        <a:dk1>
          <a:srgbClr val="000000"/>
        </a:dk1>
        <a:lt1>
          <a:srgbClr val="FFFFFF"/>
        </a:lt1>
        <a:dk2>
          <a:srgbClr val="00ADCD"/>
        </a:dk2>
        <a:lt2>
          <a:srgbClr val="FFFFFF"/>
        </a:lt2>
        <a:accent1>
          <a:srgbClr val="FF1E00"/>
        </a:accent1>
        <a:accent2>
          <a:srgbClr val="6D6FC7"/>
        </a:accent2>
        <a:accent3>
          <a:srgbClr val="AAD3E3"/>
        </a:accent3>
        <a:accent4>
          <a:srgbClr val="DADADA"/>
        </a:accent4>
        <a:accent5>
          <a:srgbClr val="FFABAA"/>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HU powerpoint presentatie 2">
        <a:dk1>
          <a:srgbClr val="000000"/>
        </a:dk1>
        <a:lt1>
          <a:srgbClr val="00ADCD"/>
        </a:lt1>
        <a:dk2>
          <a:srgbClr val="000000"/>
        </a:dk2>
        <a:lt2>
          <a:srgbClr val="000000"/>
        </a:lt2>
        <a:accent1>
          <a:srgbClr val="FF1E00"/>
        </a:accent1>
        <a:accent2>
          <a:srgbClr val="6D6FC7"/>
        </a:accent2>
        <a:accent3>
          <a:srgbClr val="AAD3E3"/>
        </a:accent3>
        <a:accent4>
          <a:srgbClr val="000000"/>
        </a:accent4>
        <a:accent5>
          <a:srgbClr val="FFABAA"/>
        </a:accent5>
        <a:accent6>
          <a:srgbClr val="6264B4"/>
        </a:accent6>
        <a:hlink>
          <a:srgbClr val="FD8300"/>
        </a:hlink>
        <a:folHlink>
          <a:srgbClr val="78BB17"/>
        </a:folHlink>
      </a:clrScheme>
      <a:clrMap bg1="lt1" tx1="dk1" bg2="lt2" tx2="dk2" accent1="accent1" accent2="accent2" accent3="accent3" accent4="accent4" accent5="accent5" accent6="accent6" hlink="hlink" folHlink="folHlink"/>
    </a:extraClrScheme>
    <a:extraClrScheme>
      <a:clrScheme name="1_HU powerpoint presentatie 3">
        <a:dk1>
          <a:srgbClr val="FFFFFF"/>
        </a:dk1>
        <a:lt1>
          <a:srgbClr val="FFFFFF"/>
        </a:lt1>
        <a:dk2>
          <a:srgbClr val="000000"/>
        </a:dk2>
        <a:lt2>
          <a:srgbClr val="000000"/>
        </a:lt2>
        <a:accent1>
          <a:srgbClr val="FF1E00"/>
        </a:accent1>
        <a:accent2>
          <a:srgbClr val="6D6FC7"/>
        </a:accent2>
        <a:accent3>
          <a:srgbClr val="FFFFFF"/>
        </a:accent3>
        <a:accent4>
          <a:srgbClr val="DADADA"/>
        </a:accent4>
        <a:accent5>
          <a:srgbClr val="FFABAA"/>
        </a:accent5>
        <a:accent6>
          <a:srgbClr val="6264B4"/>
        </a:accent6>
        <a:hlink>
          <a:srgbClr val="FD8300"/>
        </a:hlink>
        <a:folHlink>
          <a:srgbClr val="78BB17"/>
        </a:folHlink>
      </a:clrScheme>
      <a:clrMap bg1="lt1" tx1="dk1" bg2="lt2" tx2="dk2" accent1="accent1" accent2="accent2" accent3="accent3" accent4="accent4" accent5="accent5" accent6="accent6" hlink="hlink" folHlink="folHlink"/>
    </a:extraClrScheme>
    <a:extraClrScheme>
      <a:clrScheme name="1_HU powerpoint presentatie 4">
        <a:dk1>
          <a:srgbClr val="000000"/>
        </a:dk1>
        <a:lt1>
          <a:srgbClr val="FFFFFF"/>
        </a:lt1>
        <a:dk2>
          <a:srgbClr val="000000"/>
        </a:dk2>
        <a:lt2>
          <a:srgbClr val="005A6F"/>
        </a:lt2>
        <a:accent1>
          <a:srgbClr val="FF1E00"/>
        </a:accent1>
        <a:accent2>
          <a:srgbClr val="005A6F"/>
        </a:accent2>
        <a:accent3>
          <a:srgbClr val="FFFFFF"/>
        </a:accent3>
        <a:accent4>
          <a:srgbClr val="000000"/>
        </a:accent4>
        <a:accent5>
          <a:srgbClr val="FFABAA"/>
        </a:accent5>
        <a:accent6>
          <a:srgbClr val="005164"/>
        </a:accent6>
        <a:hlink>
          <a:srgbClr val="FF1E00"/>
        </a:hlink>
        <a:folHlink>
          <a:srgbClr val="005A6F"/>
        </a:folHlink>
      </a:clrScheme>
      <a:clrMap bg1="lt1" tx1="dk1" bg2="lt2" tx2="dk2" accent1="accent1" accent2="accent2" accent3="accent3" accent4="accent4" accent5="accent5" accent6="accent6" hlink="hlink" folHlink="folHlink"/>
    </a:extraClrScheme>
    <a:extraClrScheme>
      <a:clrScheme name="1_HU powerpoint presentatie 5">
        <a:dk1>
          <a:srgbClr val="000000"/>
        </a:dk1>
        <a:lt1>
          <a:srgbClr val="00ADCD"/>
        </a:lt1>
        <a:dk2>
          <a:srgbClr val="000000"/>
        </a:dk2>
        <a:lt2>
          <a:srgbClr val="005A6F"/>
        </a:lt2>
        <a:accent1>
          <a:srgbClr val="92DDFD"/>
        </a:accent1>
        <a:accent2>
          <a:srgbClr val="FF007E"/>
        </a:accent2>
        <a:accent3>
          <a:srgbClr val="AAD3E3"/>
        </a:accent3>
        <a:accent4>
          <a:srgbClr val="000000"/>
        </a:accent4>
        <a:accent5>
          <a:srgbClr val="C7EBFE"/>
        </a:accent5>
        <a:accent6>
          <a:srgbClr val="E70072"/>
        </a:accent6>
        <a:hlink>
          <a:srgbClr val="FFBD00"/>
        </a:hlink>
        <a:folHlink>
          <a:srgbClr val="005A6F"/>
        </a:folHlink>
      </a:clrScheme>
      <a:clrMap bg1="lt1" tx1="dk1" bg2="lt2" tx2="dk2" accent1="accent1" accent2="accent2" accent3="accent3" accent4="accent4" accent5="accent5" accent6="accent6" hlink="hlink" folHlink="folHlink"/>
    </a:extraClrScheme>
    <a:extraClrScheme>
      <a:clrScheme name="1_HU powerpoint presentatie 6">
        <a:dk1>
          <a:srgbClr val="000000"/>
        </a:dk1>
        <a:lt1>
          <a:srgbClr val="00ADCD"/>
        </a:lt1>
        <a:dk2>
          <a:srgbClr val="000000"/>
        </a:dk2>
        <a:lt2>
          <a:srgbClr val="005A6F"/>
        </a:lt2>
        <a:accent1>
          <a:srgbClr val="AAD5DB"/>
        </a:accent1>
        <a:accent2>
          <a:srgbClr val="FF1E00"/>
        </a:accent2>
        <a:accent3>
          <a:srgbClr val="AAD3E3"/>
        </a:accent3>
        <a:accent4>
          <a:srgbClr val="000000"/>
        </a:accent4>
        <a:accent5>
          <a:srgbClr val="D2E7EA"/>
        </a:accent5>
        <a:accent6>
          <a:srgbClr val="E71A00"/>
        </a:accent6>
        <a:hlink>
          <a:srgbClr val="380060"/>
        </a:hlink>
        <a:folHlink>
          <a:srgbClr val="FFFFFF"/>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214218695A6384D943ED44B61844F7B" ma:contentTypeVersion="" ma:contentTypeDescription="Een nieuw document maken." ma:contentTypeScope="" ma:versionID="47e31099a8df278b3ed98996e0c9c70e">
  <xsd:schema xmlns:xsd="http://www.w3.org/2001/XMLSchema" xmlns:xs="http://www.w3.org/2001/XMLSchema" xmlns:p="http://schemas.microsoft.com/office/2006/metadata/properties" xmlns:ns2="9ab5e87a-ed8e-45a5-9793-059f67398425" targetNamespace="http://schemas.microsoft.com/office/2006/metadata/properties" ma:root="true" ma:fieldsID="e36a552b910c1cdf142adc90bba5ebe9" ns2:_="">
    <xsd:import namespace="9ab5e87a-ed8e-45a5-9793-059f67398425"/>
    <xsd:element name="properties">
      <xsd:complexType>
        <xsd:sequence>
          <xsd:element name="documentManagement">
            <xsd:complexType>
              <xsd:all>
                <xsd:element ref="ns2:Categorie" minOccurs="0"/>
                <xsd:element ref="ns2:Week" minOccurs="0"/>
                <xsd:element ref="ns2:Volgorde_x0020_Document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ab5e87a-ed8e-45a5-9793-059f67398425" elementFormDefault="qualified">
    <xsd:import namespace="http://schemas.microsoft.com/office/2006/documentManagement/types"/>
    <xsd:import namespace="http://schemas.microsoft.com/office/infopath/2007/PartnerControls"/>
    <xsd:element name="Categorie" ma:index="8" nillable="true" ma:displayName="Categorie" ma:default="Extra" ma:description="Hier wordt de categorie vermeld waaronder het studiemateriaal valt" ma:format="Dropdown" ma:internalName="Categorie">
      <xsd:simpleType>
        <xsd:union memberTypes="dms:Text">
          <xsd:simpleType>
            <xsd:restriction base="dms:Choice">
              <xsd:enumeration value="Cursushandleiding"/>
              <xsd:enumeration value="Formulier"/>
              <xsd:enumeration value="FAQ"/>
              <xsd:enumeration value="Presentaties college"/>
              <xsd:enumeration value="Proeftentamen"/>
              <xsd:enumeration value="Extra"/>
            </xsd:restriction>
          </xsd:simpleType>
        </xsd:union>
      </xsd:simpleType>
    </xsd:element>
    <xsd:element name="Week" ma:index="9" nillable="true" ma:displayName="Week" ma:default="Geen week" ma:description="Alleen van belang als u het studiemateriaal wil groeperen per week." ma:format="Dropdown" ma:internalName="Week">
      <xsd:simpleType>
        <xsd:restriction base="dms:Choice">
          <xsd:enumeration value="Geen week"/>
          <xsd:enumeration value="Week 1"/>
          <xsd:enumeration value="Week 2"/>
          <xsd:enumeration value="Week 3"/>
          <xsd:enumeration value="Week 4"/>
          <xsd:enumeration value="Week 5"/>
          <xsd:enumeration value="Week 6"/>
          <xsd:enumeration value="Week 7"/>
          <xsd:enumeration value="Week 8"/>
          <xsd:enumeration value="Week 9"/>
          <xsd:enumeration value="Week 10"/>
        </xsd:restriction>
      </xsd:simpleType>
    </xsd:element>
    <xsd:element name="Volgorde_x0020_Documenten" ma:index="10" nillable="true" ma:displayName="Volgorde Documenten" ma:decimals="0" ma:default="9999" ma:description="Deze kolom biedt de mogelijkheid de volgorde van de documenten op deze lijst te bepalen" ma:internalName="Volgorde_x0020_Documenten" ma:percentage="FALSE">
      <xsd:simpleType>
        <xsd:restriction base="dms:Number"/>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Volgorde_x0020_Documenten xmlns="9ab5e87a-ed8e-45a5-9793-059f67398425">9999</Volgorde_x0020_Documenten>
    <Categorie xmlns="9ab5e87a-ed8e-45a5-9793-059f67398425">Extra</Categorie>
    <Week xmlns="9ab5e87a-ed8e-45a5-9793-059f67398425">Geen week</Week>
  </documentManagement>
</p:properties>
</file>

<file path=customXml/itemProps1.xml><?xml version="1.0" encoding="utf-8"?>
<ds:datastoreItem xmlns:ds="http://schemas.openxmlformats.org/officeDocument/2006/customXml" ds:itemID="{85310CA6-A98B-4BA0-A3F3-85D0D3E1D82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ab5e87a-ed8e-45a5-9793-059f6739842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718773A-2422-4C08-AFDF-DB7289FA5560}">
  <ds:schemaRefs>
    <ds:schemaRef ds:uri="http://schemas.microsoft.com/sharepoint/v3/contenttype/forms"/>
  </ds:schemaRefs>
</ds:datastoreItem>
</file>

<file path=customXml/itemProps3.xml><?xml version="1.0" encoding="utf-8"?>
<ds:datastoreItem xmlns:ds="http://schemas.openxmlformats.org/officeDocument/2006/customXml" ds:itemID="{3F90C6B5-0B9A-4A44-A4A2-0C84FE09A039}">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9ab5e87a-ed8e-45a5-9793-059f67398425"/>
    <ds:schemaRef ds:uri="http://purl.org/dc/terms/"/>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12049</TotalTime>
  <Words>2542</Words>
  <Application>Microsoft Office PowerPoint</Application>
  <PresentationFormat>On-screen Show (4:3)</PresentationFormat>
  <Paragraphs>282</Paragraphs>
  <Slides>33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Arial</vt:lpstr>
      <vt:lpstr>Tahoma</vt:lpstr>
      <vt:lpstr>Times New Roman</vt:lpstr>
      <vt:lpstr>Wingdings</vt:lpstr>
      <vt:lpstr>Zapf Dingbats</vt:lpstr>
      <vt:lpstr>2_HU powerpoint presentatie</vt:lpstr>
      <vt:lpstr>V1IPASS voor TI</vt:lpstr>
      <vt:lpstr>V1IPASS voor TI</vt:lpstr>
      <vt:lpstr>Bindend Studie Advies</vt:lpstr>
      <vt:lpstr>Herkansing</vt:lpstr>
      <vt:lpstr>Filosofie</vt:lpstr>
      <vt:lpstr>Randvoorwaarde: zelfstandig</vt:lpstr>
      <vt:lpstr>Randvoorwaarde: moderne informatica technieken</vt:lpstr>
      <vt:lpstr>Randvoorwaarde: technisch</vt:lpstr>
      <vt:lpstr>Randvoorwaarde: small system</vt:lpstr>
      <vt:lpstr>Randvoorwaarde: professioneel</vt:lpstr>
      <vt:lpstr>Randvoorwaarde: nut op langere termijn</vt:lpstr>
      <vt:lpstr>Randvoorwaarde: voldoende omvang</vt:lpstr>
      <vt:lpstr>Practisch: Hardware en software</vt:lpstr>
      <vt:lpstr>Voorbeelden uit V1TH04</vt:lpstr>
      <vt:lpstr>Voorbeelden uit V1IPASS 2015-2016 jaar</vt:lpstr>
      <vt:lpstr>Stappen</vt:lpstr>
      <vt:lpstr>Deliverables</vt:lpstr>
      <vt:lpstr>Poster</vt:lpstr>
      <vt:lpstr>Beoordeling</vt:lpstr>
      <vt:lpstr>Criteria</vt:lpstr>
      <vt:lpstr>Teamwerk</vt:lpstr>
      <vt:lpstr>Materiaal van derden</vt:lpstr>
      <vt:lpstr>Externe opdracht</vt:lpstr>
      <vt:lpstr>* * * Excellentie * * *</vt:lpstr>
      <vt:lpstr>Aanschaf materiaal</vt:lpstr>
      <vt:lpstr>Externe hardware interfacing</vt:lpstr>
      <vt:lpstr>Waar kan je externe hardware kopen?</vt:lpstr>
      <vt:lpstr>Mogelijke externe hardware: modules, chips</vt:lpstr>
      <vt:lpstr>Mogelijke externe hardware:  andere grafische displays</vt:lpstr>
      <vt:lpstr>Mogelijke externe hardware: repurpose</vt:lpstr>
      <vt:lpstr>Mogelijke externe hardware: mechanica</vt:lpstr>
      <vt:lpstr>Hoe kom je aan een onderwerp?</vt:lpstr>
      <vt:lpstr>Wat als het gewoon niet blijkt te kunnen?</vt:lpstr>
    </vt:vector>
  </TitlesOfParts>
  <Company>HvU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Real-time en Embedded Systemen (2THO8)</dc:title>
  <dc:subject>Aftrap voor het project de Fietscomputer</dc:subject>
  <dc:creator>Marten Wensink</dc:creator>
  <cp:lastModifiedBy>Wouter van Ooijen</cp:lastModifiedBy>
  <cp:revision>533</cp:revision>
  <cp:lastPrinted>2017-04-19T15:06:03Z</cp:lastPrinted>
  <dcterms:created xsi:type="dcterms:W3CDTF">2001-01-11T08:54:04Z</dcterms:created>
  <dcterms:modified xsi:type="dcterms:W3CDTF">2019-04-15T10:20:57Z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0x0101003214218695A6384D943ED44B61844F7B</vt:lpwstr>
  </property>
</Properties>
</file>